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Lst>
  <p:notesMasterIdLst>
    <p:notesMasterId r:id="rId42"/>
  </p:notesMasterIdLst>
  <p:sldIdLst>
    <p:sldId id="469" r:id="rId2"/>
    <p:sldId id="281" r:id="rId3"/>
    <p:sldId id="257" r:id="rId4"/>
    <p:sldId id="258" r:id="rId5"/>
    <p:sldId id="468" r:id="rId6"/>
    <p:sldId id="1176" r:id="rId7"/>
    <p:sldId id="1161" r:id="rId8"/>
    <p:sldId id="1177" r:id="rId9"/>
    <p:sldId id="1180" r:id="rId10"/>
    <p:sldId id="260" r:id="rId11"/>
    <p:sldId id="261" r:id="rId12"/>
    <p:sldId id="1181" r:id="rId13"/>
    <p:sldId id="1235" r:id="rId14"/>
    <p:sldId id="1236" r:id="rId15"/>
    <p:sldId id="1164" r:id="rId16"/>
    <p:sldId id="1166" r:id="rId17"/>
    <p:sldId id="1253" r:id="rId18"/>
    <p:sldId id="1258" r:id="rId19"/>
    <p:sldId id="1259" r:id="rId20"/>
    <p:sldId id="1260" r:id="rId21"/>
    <p:sldId id="648" r:id="rId22"/>
    <p:sldId id="649" r:id="rId23"/>
    <p:sldId id="672" r:id="rId24"/>
    <p:sldId id="650" r:id="rId25"/>
    <p:sldId id="673" r:id="rId26"/>
    <p:sldId id="1178" r:id="rId27"/>
    <p:sldId id="442" r:id="rId28"/>
    <p:sldId id="435" r:id="rId29"/>
    <p:sldId id="297" r:id="rId30"/>
    <p:sldId id="449" r:id="rId31"/>
    <p:sldId id="448" r:id="rId32"/>
    <p:sldId id="431" r:id="rId33"/>
    <p:sldId id="432" r:id="rId34"/>
    <p:sldId id="443" r:id="rId35"/>
    <p:sldId id="427" r:id="rId36"/>
    <p:sldId id="450" r:id="rId37"/>
    <p:sldId id="321" r:id="rId38"/>
    <p:sldId id="433" r:id="rId39"/>
    <p:sldId id="273" r:id="rId40"/>
    <p:sldId id="264" r:id="rId41"/>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66"/>
    <a:srgbClr val="B3D9C1"/>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1518784-19EF-4EB2-BC2A-CE10CA60CC52}" v="6" dt="2023-10-07T10:13:52.67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767"/>
    <p:restoredTop sz="94675"/>
  </p:normalViewPr>
  <p:slideViewPr>
    <p:cSldViewPr snapToGrid="0">
      <p:cViewPr varScale="1">
        <p:scale>
          <a:sx n="126" d="100"/>
          <a:sy n="126" d="100"/>
        </p:scale>
        <p:origin x="1248"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F6C9B4C-F1D3-4B13-B6F5-0D877A877B4F}" type="doc">
      <dgm:prSet loTypeId="urn:microsoft.com/office/officeart/2005/8/layout/cycle2" loCatId="cycle" qsTypeId="urn:microsoft.com/office/officeart/2005/8/quickstyle/3d5" qsCatId="3D" csTypeId="urn:microsoft.com/office/officeart/2005/8/colors/colorful3" csCatId="colorful" phldr="1"/>
      <dgm:spPr/>
      <dgm:t>
        <a:bodyPr/>
        <a:lstStyle/>
        <a:p>
          <a:endParaRPr lang="fr-FR"/>
        </a:p>
      </dgm:t>
    </dgm:pt>
    <dgm:pt modelId="{0E25B6E9-D00F-48CE-8052-9B8C5B849EAB}">
      <dgm:prSet phldrT="[Texte]"/>
      <dgm:spPr/>
      <dgm:t>
        <a:bodyPr/>
        <a:lstStyle/>
        <a:p>
          <a:r>
            <a:rPr lang="fr-FR" dirty="0"/>
            <a:t>SAAD </a:t>
          </a:r>
        </a:p>
      </dgm:t>
    </dgm:pt>
    <dgm:pt modelId="{28076047-063C-4DB6-A0ED-9441ACFDA563}" type="parTrans" cxnId="{65252BFE-C7C1-4723-A831-FB6CAB5907AE}">
      <dgm:prSet/>
      <dgm:spPr/>
      <dgm:t>
        <a:bodyPr/>
        <a:lstStyle/>
        <a:p>
          <a:endParaRPr lang="fr-FR"/>
        </a:p>
      </dgm:t>
    </dgm:pt>
    <dgm:pt modelId="{DC186AF9-3231-4682-B9F4-D3EED35EFCC2}" type="sibTrans" cxnId="{65252BFE-C7C1-4723-A831-FB6CAB5907AE}">
      <dgm:prSet/>
      <dgm:spPr/>
      <dgm:t>
        <a:bodyPr/>
        <a:lstStyle/>
        <a:p>
          <a:endParaRPr lang="fr-FR"/>
        </a:p>
      </dgm:t>
    </dgm:pt>
    <dgm:pt modelId="{4B649170-079D-43CB-BC16-8A5A428C0F06}">
      <dgm:prSet phldrT="[Texte]"/>
      <dgm:spPr/>
      <dgm:t>
        <a:bodyPr/>
        <a:lstStyle/>
        <a:p>
          <a:r>
            <a:rPr lang="fr-FR" dirty="0"/>
            <a:t>SSIAD</a:t>
          </a:r>
        </a:p>
      </dgm:t>
    </dgm:pt>
    <dgm:pt modelId="{2A3D69AF-BF59-425A-8036-CCF81E3BE83F}" type="parTrans" cxnId="{5DD24693-A655-47D5-AFDE-9D766B413C82}">
      <dgm:prSet/>
      <dgm:spPr/>
      <dgm:t>
        <a:bodyPr/>
        <a:lstStyle/>
        <a:p>
          <a:endParaRPr lang="fr-FR"/>
        </a:p>
      </dgm:t>
    </dgm:pt>
    <dgm:pt modelId="{C68B1CE2-AE68-43DD-83BB-9965FC45C051}" type="sibTrans" cxnId="{5DD24693-A655-47D5-AFDE-9D766B413C82}">
      <dgm:prSet/>
      <dgm:spPr/>
      <dgm:t>
        <a:bodyPr/>
        <a:lstStyle/>
        <a:p>
          <a:endParaRPr lang="fr-FR"/>
        </a:p>
      </dgm:t>
    </dgm:pt>
    <dgm:pt modelId="{A018085F-AA0B-4AFF-B93D-0FD7449365B7}">
      <dgm:prSet phldrT="[Texte]"/>
      <dgm:spPr/>
      <dgm:t>
        <a:bodyPr/>
        <a:lstStyle/>
        <a:p>
          <a:r>
            <a:rPr lang="fr-FR" dirty="0"/>
            <a:t>SPASAD (SSIAD + SAAD)</a:t>
          </a:r>
        </a:p>
      </dgm:t>
    </dgm:pt>
    <dgm:pt modelId="{0ABAA6A9-3BF9-4500-A522-812CCAA88CD4}" type="parTrans" cxnId="{2CB85A7D-DD3F-432C-AB48-8BA816229106}">
      <dgm:prSet/>
      <dgm:spPr/>
      <dgm:t>
        <a:bodyPr/>
        <a:lstStyle/>
        <a:p>
          <a:endParaRPr lang="fr-FR"/>
        </a:p>
      </dgm:t>
    </dgm:pt>
    <dgm:pt modelId="{4B43E8BA-51FF-4E01-BDAE-0101149FD69B}" type="sibTrans" cxnId="{2CB85A7D-DD3F-432C-AB48-8BA816229106}">
      <dgm:prSet/>
      <dgm:spPr/>
      <dgm:t>
        <a:bodyPr/>
        <a:lstStyle/>
        <a:p>
          <a:endParaRPr lang="fr-FR"/>
        </a:p>
      </dgm:t>
    </dgm:pt>
    <dgm:pt modelId="{5776DF93-D21F-491D-9713-5553919611CA}">
      <dgm:prSet phldrT="[Texte]"/>
      <dgm:spPr/>
      <dgm:t>
        <a:bodyPr/>
        <a:lstStyle/>
        <a:p>
          <a:r>
            <a:rPr lang="fr-FR" dirty="0"/>
            <a:t>SAVS</a:t>
          </a:r>
        </a:p>
      </dgm:t>
    </dgm:pt>
    <dgm:pt modelId="{C98E7D87-749C-41D1-A7AE-7A4CEFA5EE11}" type="parTrans" cxnId="{7D22A090-D66B-40B7-B1AA-57CC52F4F1C7}">
      <dgm:prSet/>
      <dgm:spPr/>
      <dgm:t>
        <a:bodyPr/>
        <a:lstStyle/>
        <a:p>
          <a:endParaRPr lang="fr-FR"/>
        </a:p>
      </dgm:t>
    </dgm:pt>
    <dgm:pt modelId="{D1E2E767-CF7F-4406-96EB-868154FFFE56}" type="sibTrans" cxnId="{7D22A090-D66B-40B7-B1AA-57CC52F4F1C7}">
      <dgm:prSet/>
      <dgm:spPr/>
      <dgm:t>
        <a:bodyPr/>
        <a:lstStyle/>
        <a:p>
          <a:endParaRPr lang="fr-FR"/>
        </a:p>
      </dgm:t>
    </dgm:pt>
    <dgm:pt modelId="{362DC535-7C47-42C2-9387-673E14C28C81}">
      <dgm:prSet phldrT="[Texte]"/>
      <dgm:spPr/>
      <dgm:t>
        <a:bodyPr/>
        <a:lstStyle/>
        <a:p>
          <a:r>
            <a:rPr lang="fr-FR" dirty="0"/>
            <a:t>SAMSAH</a:t>
          </a:r>
        </a:p>
      </dgm:t>
    </dgm:pt>
    <dgm:pt modelId="{DB5CAAE0-26B5-4747-9CA9-93DDA5C0766B}" type="parTrans" cxnId="{8D3B7867-CAF4-47E0-9B77-9ED692829DC9}">
      <dgm:prSet/>
      <dgm:spPr/>
      <dgm:t>
        <a:bodyPr/>
        <a:lstStyle/>
        <a:p>
          <a:endParaRPr lang="fr-FR"/>
        </a:p>
      </dgm:t>
    </dgm:pt>
    <dgm:pt modelId="{35F909FE-A5FC-43C1-A205-87C6E2AAF46D}" type="sibTrans" cxnId="{8D3B7867-CAF4-47E0-9B77-9ED692829DC9}">
      <dgm:prSet/>
      <dgm:spPr/>
      <dgm:t>
        <a:bodyPr/>
        <a:lstStyle/>
        <a:p>
          <a:endParaRPr lang="fr-FR"/>
        </a:p>
      </dgm:t>
    </dgm:pt>
    <dgm:pt modelId="{C421DF50-5FD9-4B37-9021-326BDE6A6280}" type="pres">
      <dgm:prSet presAssocID="{4F6C9B4C-F1D3-4B13-B6F5-0D877A877B4F}" presName="cycle" presStyleCnt="0">
        <dgm:presLayoutVars>
          <dgm:dir/>
          <dgm:resizeHandles val="exact"/>
        </dgm:presLayoutVars>
      </dgm:prSet>
      <dgm:spPr/>
    </dgm:pt>
    <dgm:pt modelId="{9D365772-8151-4D4A-A589-8F6A924908E2}" type="pres">
      <dgm:prSet presAssocID="{0E25B6E9-D00F-48CE-8052-9B8C5B849EAB}" presName="node" presStyleLbl="node1" presStyleIdx="0" presStyleCnt="5">
        <dgm:presLayoutVars>
          <dgm:bulletEnabled val="1"/>
        </dgm:presLayoutVars>
      </dgm:prSet>
      <dgm:spPr/>
    </dgm:pt>
    <dgm:pt modelId="{8C1E4FA1-3DAC-4EC3-98F7-B3D1D5FB7FC3}" type="pres">
      <dgm:prSet presAssocID="{DC186AF9-3231-4682-B9F4-D3EED35EFCC2}" presName="sibTrans" presStyleLbl="sibTrans2D1" presStyleIdx="0" presStyleCnt="5"/>
      <dgm:spPr/>
    </dgm:pt>
    <dgm:pt modelId="{FA9319E5-ED35-4D05-A41A-69709FB9C6B1}" type="pres">
      <dgm:prSet presAssocID="{DC186AF9-3231-4682-B9F4-D3EED35EFCC2}" presName="connectorText" presStyleLbl="sibTrans2D1" presStyleIdx="0" presStyleCnt="5"/>
      <dgm:spPr/>
    </dgm:pt>
    <dgm:pt modelId="{6B430C85-871C-4588-9D26-B4363AEDDAFD}" type="pres">
      <dgm:prSet presAssocID="{4B649170-079D-43CB-BC16-8A5A428C0F06}" presName="node" presStyleLbl="node1" presStyleIdx="1" presStyleCnt="5">
        <dgm:presLayoutVars>
          <dgm:bulletEnabled val="1"/>
        </dgm:presLayoutVars>
      </dgm:prSet>
      <dgm:spPr/>
    </dgm:pt>
    <dgm:pt modelId="{89FF80F1-F6C0-4B18-BB73-3F4A39541A80}" type="pres">
      <dgm:prSet presAssocID="{C68B1CE2-AE68-43DD-83BB-9965FC45C051}" presName="sibTrans" presStyleLbl="sibTrans2D1" presStyleIdx="1" presStyleCnt="5"/>
      <dgm:spPr/>
    </dgm:pt>
    <dgm:pt modelId="{D11A0B12-B8CD-44FB-89A7-08CCCE073FF5}" type="pres">
      <dgm:prSet presAssocID="{C68B1CE2-AE68-43DD-83BB-9965FC45C051}" presName="connectorText" presStyleLbl="sibTrans2D1" presStyleIdx="1" presStyleCnt="5"/>
      <dgm:spPr/>
    </dgm:pt>
    <dgm:pt modelId="{D6A50640-ABA2-4166-889F-05D2D96194EC}" type="pres">
      <dgm:prSet presAssocID="{A018085F-AA0B-4AFF-B93D-0FD7449365B7}" presName="node" presStyleLbl="node1" presStyleIdx="2" presStyleCnt="5">
        <dgm:presLayoutVars>
          <dgm:bulletEnabled val="1"/>
        </dgm:presLayoutVars>
      </dgm:prSet>
      <dgm:spPr/>
    </dgm:pt>
    <dgm:pt modelId="{CA1D6099-1608-439F-8A66-6EB86F81E25F}" type="pres">
      <dgm:prSet presAssocID="{4B43E8BA-51FF-4E01-BDAE-0101149FD69B}" presName="sibTrans" presStyleLbl="sibTrans2D1" presStyleIdx="2" presStyleCnt="5"/>
      <dgm:spPr/>
    </dgm:pt>
    <dgm:pt modelId="{B6A85C37-117A-4D11-983C-0747095E12DC}" type="pres">
      <dgm:prSet presAssocID="{4B43E8BA-51FF-4E01-BDAE-0101149FD69B}" presName="connectorText" presStyleLbl="sibTrans2D1" presStyleIdx="2" presStyleCnt="5"/>
      <dgm:spPr/>
    </dgm:pt>
    <dgm:pt modelId="{C126597A-C328-4721-9CB5-47012436B115}" type="pres">
      <dgm:prSet presAssocID="{5776DF93-D21F-491D-9713-5553919611CA}" presName="node" presStyleLbl="node1" presStyleIdx="3" presStyleCnt="5">
        <dgm:presLayoutVars>
          <dgm:bulletEnabled val="1"/>
        </dgm:presLayoutVars>
      </dgm:prSet>
      <dgm:spPr/>
    </dgm:pt>
    <dgm:pt modelId="{5CB7E907-4480-4A5D-B735-E2DF5A57BF82}" type="pres">
      <dgm:prSet presAssocID="{D1E2E767-CF7F-4406-96EB-868154FFFE56}" presName="sibTrans" presStyleLbl="sibTrans2D1" presStyleIdx="3" presStyleCnt="5"/>
      <dgm:spPr/>
    </dgm:pt>
    <dgm:pt modelId="{9D3950B8-F764-4612-AFF5-2390E11D29A7}" type="pres">
      <dgm:prSet presAssocID="{D1E2E767-CF7F-4406-96EB-868154FFFE56}" presName="connectorText" presStyleLbl="sibTrans2D1" presStyleIdx="3" presStyleCnt="5"/>
      <dgm:spPr/>
    </dgm:pt>
    <dgm:pt modelId="{C5CAB108-CD12-4D0E-8CAF-C2F6B9C9411E}" type="pres">
      <dgm:prSet presAssocID="{362DC535-7C47-42C2-9387-673E14C28C81}" presName="node" presStyleLbl="node1" presStyleIdx="4" presStyleCnt="5">
        <dgm:presLayoutVars>
          <dgm:bulletEnabled val="1"/>
        </dgm:presLayoutVars>
      </dgm:prSet>
      <dgm:spPr/>
    </dgm:pt>
    <dgm:pt modelId="{3A1B8EF7-BD52-4B02-9801-810FAA700397}" type="pres">
      <dgm:prSet presAssocID="{35F909FE-A5FC-43C1-A205-87C6E2AAF46D}" presName="sibTrans" presStyleLbl="sibTrans2D1" presStyleIdx="4" presStyleCnt="5"/>
      <dgm:spPr/>
    </dgm:pt>
    <dgm:pt modelId="{F933BB16-6645-4417-B7D5-646053D4A614}" type="pres">
      <dgm:prSet presAssocID="{35F909FE-A5FC-43C1-A205-87C6E2AAF46D}" presName="connectorText" presStyleLbl="sibTrans2D1" presStyleIdx="4" presStyleCnt="5"/>
      <dgm:spPr/>
    </dgm:pt>
  </dgm:ptLst>
  <dgm:cxnLst>
    <dgm:cxn modelId="{27B6B11B-25C4-4339-8E07-47D1180F4214}" type="presOf" srcId="{4F6C9B4C-F1D3-4B13-B6F5-0D877A877B4F}" destId="{C421DF50-5FD9-4B37-9021-326BDE6A6280}" srcOrd="0" destOrd="0" presId="urn:microsoft.com/office/officeart/2005/8/layout/cycle2"/>
    <dgm:cxn modelId="{D1BA375D-ACBD-45FD-B92C-3BB364B63F0E}" type="presOf" srcId="{D1E2E767-CF7F-4406-96EB-868154FFFE56}" destId="{5CB7E907-4480-4A5D-B735-E2DF5A57BF82}" srcOrd="0" destOrd="0" presId="urn:microsoft.com/office/officeart/2005/8/layout/cycle2"/>
    <dgm:cxn modelId="{0D91205E-383A-42EF-8802-66A6E260C359}" type="presOf" srcId="{A018085F-AA0B-4AFF-B93D-0FD7449365B7}" destId="{D6A50640-ABA2-4166-889F-05D2D96194EC}" srcOrd="0" destOrd="0" presId="urn:microsoft.com/office/officeart/2005/8/layout/cycle2"/>
    <dgm:cxn modelId="{8D3B7867-CAF4-47E0-9B77-9ED692829DC9}" srcId="{4F6C9B4C-F1D3-4B13-B6F5-0D877A877B4F}" destId="{362DC535-7C47-42C2-9387-673E14C28C81}" srcOrd="4" destOrd="0" parTransId="{DB5CAAE0-26B5-4747-9CA9-93DDA5C0766B}" sibTransId="{35F909FE-A5FC-43C1-A205-87C6E2AAF46D}"/>
    <dgm:cxn modelId="{A999CB4E-2732-4981-A483-3073263E36F6}" type="presOf" srcId="{C68B1CE2-AE68-43DD-83BB-9965FC45C051}" destId="{D11A0B12-B8CD-44FB-89A7-08CCCE073FF5}" srcOrd="1" destOrd="0" presId="urn:microsoft.com/office/officeart/2005/8/layout/cycle2"/>
    <dgm:cxn modelId="{7A69D554-CC0F-48B2-9E03-62A6FA4DDEAA}" type="presOf" srcId="{4B43E8BA-51FF-4E01-BDAE-0101149FD69B}" destId="{B6A85C37-117A-4D11-983C-0747095E12DC}" srcOrd="1" destOrd="0" presId="urn:microsoft.com/office/officeart/2005/8/layout/cycle2"/>
    <dgm:cxn modelId="{B33D5558-7EBD-4880-B44D-36FA4C7211DB}" type="presOf" srcId="{362DC535-7C47-42C2-9387-673E14C28C81}" destId="{C5CAB108-CD12-4D0E-8CAF-C2F6B9C9411E}" srcOrd="0" destOrd="0" presId="urn:microsoft.com/office/officeart/2005/8/layout/cycle2"/>
    <dgm:cxn modelId="{2CB85A7D-DD3F-432C-AB48-8BA816229106}" srcId="{4F6C9B4C-F1D3-4B13-B6F5-0D877A877B4F}" destId="{A018085F-AA0B-4AFF-B93D-0FD7449365B7}" srcOrd="2" destOrd="0" parTransId="{0ABAA6A9-3BF9-4500-A522-812CCAA88CD4}" sibTransId="{4B43E8BA-51FF-4E01-BDAE-0101149FD69B}"/>
    <dgm:cxn modelId="{CF96117E-AAE0-40AE-AC66-612763BCA4F7}" type="presOf" srcId="{4B649170-079D-43CB-BC16-8A5A428C0F06}" destId="{6B430C85-871C-4588-9D26-B4363AEDDAFD}" srcOrd="0" destOrd="0" presId="urn:microsoft.com/office/officeart/2005/8/layout/cycle2"/>
    <dgm:cxn modelId="{A3B82283-CBE5-4095-B87C-8A557E5921C1}" type="presOf" srcId="{4B43E8BA-51FF-4E01-BDAE-0101149FD69B}" destId="{CA1D6099-1608-439F-8A66-6EB86F81E25F}" srcOrd="0" destOrd="0" presId="urn:microsoft.com/office/officeart/2005/8/layout/cycle2"/>
    <dgm:cxn modelId="{3B952383-DC9E-44F2-A3B6-C99EC49C8A4B}" type="presOf" srcId="{C68B1CE2-AE68-43DD-83BB-9965FC45C051}" destId="{89FF80F1-F6C0-4B18-BB73-3F4A39541A80}" srcOrd="0" destOrd="0" presId="urn:microsoft.com/office/officeart/2005/8/layout/cycle2"/>
    <dgm:cxn modelId="{7D22A090-D66B-40B7-B1AA-57CC52F4F1C7}" srcId="{4F6C9B4C-F1D3-4B13-B6F5-0D877A877B4F}" destId="{5776DF93-D21F-491D-9713-5553919611CA}" srcOrd="3" destOrd="0" parTransId="{C98E7D87-749C-41D1-A7AE-7A4CEFA5EE11}" sibTransId="{D1E2E767-CF7F-4406-96EB-868154FFFE56}"/>
    <dgm:cxn modelId="{5DD24693-A655-47D5-AFDE-9D766B413C82}" srcId="{4F6C9B4C-F1D3-4B13-B6F5-0D877A877B4F}" destId="{4B649170-079D-43CB-BC16-8A5A428C0F06}" srcOrd="1" destOrd="0" parTransId="{2A3D69AF-BF59-425A-8036-CCF81E3BE83F}" sibTransId="{C68B1CE2-AE68-43DD-83BB-9965FC45C051}"/>
    <dgm:cxn modelId="{937AEC97-D8CE-441C-A6E9-45476D19DDFD}" type="presOf" srcId="{35F909FE-A5FC-43C1-A205-87C6E2AAF46D}" destId="{3A1B8EF7-BD52-4B02-9801-810FAA700397}" srcOrd="0" destOrd="0" presId="urn:microsoft.com/office/officeart/2005/8/layout/cycle2"/>
    <dgm:cxn modelId="{35D8B498-0A76-4B67-B5F0-CE47F869D969}" type="presOf" srcId="{DC186AF9-3231-4682-B9F4-D3EED35EFCC2}" destId="{8C1E4FA1-3DAC-4EC3-98F7-B3D1D5FB7FC3}" srcOrd="0" destOrd="0" presId="urn:microsoft.com/office/officeart/2005/8/layout/cycle2"/>
    <dgm:cxn modelId="{356BA2B0-7FA1-430C-90D2-49CA9EBFA7BB}" type="presOf" srcId="{35F909FE-A5FC-43C1-A205-87C6E2AAF46D}" destId="{F933BB16-6645-4417-B7D5-646053D4A614}" srcOrd="1" destOrd="0" presId="urn:microsoft.com/office/officeart/2005/8/layout/cycle2"/>
    <dgm:cxn modelId="{B66392C0-6822-4DD5-BCA3-40CDFD024021}" type="presOf" srcId="{D1E2E767-CF7F-4406-96EB-868154FFFE56}" destId="{9D3950B8-F764-4612-AFF5-2390E11D29A7}" srcOrd="1" destOrd="0" presId="urn:microsoft.com/office/officeart/2005/8/layout/cycle2"/>
    <dgm:cxn modelId="{790207CB-A0C7-4422-B595-95ACB99DF462}" type="presOf" srcId="{0E25B6E9-D00F-48CE-8052-9B8C5B849EAB}" destId="{9D365772-8151-4D4A-A589-8F6A924908E2}" srcOrd="0" destOrd="0" presId="urn:microsoft.com/office/officeart/2005/8/layout/cycle2"/>
    <dgm:cxn modelId="{D41672D3-4C7F-4DB7-8579-F0738FD57856}" type="presOf" srcId="{5776DF93-D21F-491D-9713-5553919611CA}" destId="{C126597A-C328-4721-9CB5-47012436B115}" srcOrd="0" destOrd="0" presId="urn:microsoft.com/office/officeart/2005/8/layout/cycle2"/>
    <dgm:cxn modelId="{7A87AED9-A80F-4C93-9E1E-4391D31AF9A3}" type="presOf" srcId="{DC186AF9-3231-4682-B9F4-D3EED35EFCC2}" destId="{FA9319E5-ED35-4D05-A41A-69709FB9C6B1}" srcOrd="1" destOrd="0" presId="urn:microsoft.com/office/officeart/2005/8/layout/cycle2"/>
    <dgm:cxn modelId="{65252BFE-C7C1-4723-A831-FB6CAB5907AE}" srcId="{4F6C9B4C-F1D3-4B13-B6F5-0D877A877B4F}" destId="{0E25B6E9-D00F-48CE-8052-9B8C5B849EAB}" srcOrd="0" destOrd="0" parTransId="{28076047-063C-4DB6-A0ED-9441ACFDA563}" sibTransId="{DC186AF9-3231-4682-B9F4-D3EED35EFCC2}"/>
    <dgm:cxn modelId="{F0F7ADEF-D636-4B7C-A3D7-F68F5CB8A9C9}" type="presParOf" srcId="{C421DF50-5FD9-4B37-9021-326BDE6A6280}" destId="{9D365772-8151-4D4A-A589-8F6A924908E2}" srcOrd="0" destOrd="0" presId="urn:microsoft.com/office/officeart/2005/8/layout/cycle2"/>
    <dgm:cxn modelId="{CB3E87C4-713F-4A4F-BA76-D7A0F0B67D2F}" type="presParOf" srcId="{C421DF50-5FD9-4B37-9021-326BDE6A6280}" destId="{8C1E4FA1-3DAC-4EC3-98F7-B3D1D5FB7FC3}" srcOrd="1" destOrd="0" presId="urn:microsoft.com/office/officeart/2005/8/layout/cycle2"/>
    <dgm:cxn modelId="{8F7CCDCC-7706-477F-AAFC-352A3B174384}" type="presParOf" srcId="{8C1E4FA1-3DAC-4EC3-98F7-B3D1D5FB7FC3}" destId="{FA9319E5-ED35-4D05-A41A-69709FB9C6B1}" srcOrd="0" destOrd="0" presId="urn:microsoft.com/office/officeart/2005/8/layout/cycle2"/>
    <dgm:cxn modelId="{3036DD03-2554-47E6-BBD6-EDFA3C57609F}" type="presParOf" srcId="{C421DF50-5FD9-4B37-9021-326BDE6A6280}" destId="{6B430C85-871C-4588-9D26-B4363AEDDAFD}" srcOrd="2" destOrd="0" presId="urn:microsoft.com/office/officeart/2005/8/layout/cycle2"/>
    <dgm:cxn modelId="{7B2B6D9C-8010-4C4E-B5E0-C23978FA37D9}" type="presParOf" srcId="{C421DF50-5FD9-4B37-9021-326BDE6A6280}" destId="{89FF80F1-F6C0-4B18-BB73-3F4A39541A80}" srcOrd="3" destOrd="0" presId="urn:microsoft.com/office/officeart/2005/8/layout/cycle2"/>
    <dgm:cxn modelId="{2C196513-9E20-43C9-8D67-A2961B07BD17}" type="presParOf" srcId="{89FF80F1-F6C0-4B18-BB73-3F4A39541A80}" destId="{D11A0B12-B8CD-44FB-89A7-08CCCE073FF5}" srcOrd="0" destOrd="0" presId="urn:microsoft.com/office/officeart/2005/8/layout/cycle2"/>
    <dgm:cxn modelId="{6DB336FD-7FA5-4264-9CEB-D46016BFF2AF}" type="presParOf" srcId="{C421DF50-5FD9-4B37-9021-326BDE6A6280}" destId="{D6A50640-ABA2-4166-889F-05D2D96194EC}" srcOrd="4" destOrd="0" presId="urn:microsoft.com/office/officeart/2005/8/layout/cycle2"/>
    <dgm:cxn modelId="{70078AAA-921D-43DB-8878-9CA0AD9F8585}" type="presParOf" srcId="{C421DF50-5FD9-4B37-9021-326BDE6A6280}" destId="{CA1D6099-1608-439F-8A66-6EB86F81E25F}" srcOrd="5" destOrd="0" presId="urn:microsoft.com/office/officeart/2005/8/layout/cycle2"/>
    <dgm:cxn modelId="{8684CDEB-EA18-4358-BA52-ECDB5658BBCA}" type="presParOf" srcId="{CA1D6099-1608-439F-8A66-6EB86F81E25F}" destId="{B6A85C37-117A-4D11-983C-0747095E12DC}" srcOrd="0" destOrd="0" presId="urn:microsoft.com/office/officeart/2005/8/layout/cycle2"/>
    <dgm:cxn modelId="{04E114D3-9E23-46DF-8AE7-8888D7C74BF2}" type="presParOf" srcId="{C421DF50-5FD9-4B37-9021-326BDE6A6280}" destId="{C126597A-C328-4721-9CB5-47012436B115}" srcOrd="6" destOrd="0" presId="urn:microsoft.com/office/officeart/2005/8/layout/cycle2"/>
    <dgm:cxn modelId="{7E862309-F422-4BEC-9CF9-9EB5F5F1F151}" type="presParOf" srcId="{C421DF50-5FD9-4B37-9021-326BDE6A6280}" destId="{5CB7E907-4480-4A5D-B735-E2DF5A57BF82}" srcOrd="7" destOrd="0" presId="urn:microsoft.com/office/officeart/2005/8/layout/cycle2"/>
    <dgm:cxn modelId="{12946ACE-EF31-450F-AC65-2A903024DC0E}" type="presParOf" srcId="{5CB7E907-4480-4A5D-B735-E2DF5A57BF82}" destId="{9D3950B8-F764-4612-AFF5-2390E11D29A7}" srcOrd="0" destOrd="0" presId="urn:microsoft.com/office/officeart/2005/8/layout/cycle2"/>
    <dgm:cxn modelId="{FEC9958B-848F-4CA7-9B49-F3D2AB3FF49A}" type="presParOf" srcId="{C421DF50-5FD9-4B37-9021-326BDE6A6280}" destId="{C5CAB108-CD12-4D0E-8CAF-C2F6B9C9411E}" srcOrd="8" destOrd="0" presId="urn:microsoft.com/office/officeart/2005/8/layout/cycle2"/>
    <dgm:cxn modelId="{5230BB00-F2A3-497F-8BDA-49F14F4F739C}" type="presParOf" srcId="{C421DF50-5FD9-4B37-9021-326BDE6A6280}" destId="{3A1B8EF7-BD52-4B02-9801-810FAA700397}" srcOrd="9" destOrd="0" presId="urn:microsoft.com/office/officeart/2005/8/layout/cycle2"/>
    <dgm:cxn modelId="{B37426B6-021B-447B-9866-6D2FC1E0F799}" type="presParOf" srcId="{3A1B8EF7-BD52-4B02-9801-810FAA700397}" destId="{F933BB16-6645-4417-B7D5-646053D4A614}"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F6C9B4C-F1D3-4B13-B6F5-0D877A877B4F}" type="doc">
      <dgm:prSet loTypeId="urn:microsoft.com/office/officeart/2005/8/layout/cycle2" loCatId="cycle" qsTypeId="urn:microsoft.com/office/officeart/2005/8/quickstyle/3d5" qsCatId="3D" csTypeId="urn:microsoft.com/office/officeart/2005/8/colors/colorful3" csCatId="colorful" phldr="1"/>
      <dgm:spPr/>
      <dgm:t>
        <a:bodyPr/>
        <a:lstStyle/>
        <a:p>
          <a:endParaRPr lang="fr-FR"/>
        </a:p>
      </dgm:t>
    </dgm:pt>
    <dgm:pt modelId="{5776DF93-D21F-491D-9713-5553919611CA}">
      <dgm:prSet phldrT="[Texte]"/>
      <dgm:spPr>
        <a:solidFill>
          <a:srgbClr val="CCFF33"/>
        </a:solidFill>
      </dgm:spPr>
      <dgm:t>
        <a:bodyPr/>
        <a:lstStyle/>
        <a:p>
          <a:r>
            <a:rPr lang="fr-FR" dirty="0"/>
            <a:t>SAVS</a:t>
          </a:r>
        </a:p>
      </dgm:t>
    </dgm:pt>
    <dgm:pt modelId="{C98E7D87-749C-41D1-A7AE-7A4CEFA5EE11}" type="parTrans" cxnId="{7D22A090-D66B-40B7-B1AA-57CC52F4F1C7}">
      <dgm:prSet/>
      <dgm:spPr/>
      <dgm:t>
        <a:bodyPr/>
        <a:lstStyle/>
        <a:p>
          <a:endParaRPr lang="fr-FR"/>
        </a:p>
      </dgm:t>
    </dgm:pt>
    <dgm:pt modelId="{D1E2E767-CF7F-4406-96EB-868154FFFE56}" type="sibTrans" cxnId="{7D22A090-D66B-40B7-B1AA-57CC52F4F1C7}">
      <dgm:prSet/>
      <dgm:spPr>
        <a:solidFill>
          <a:srgbClr val="CCFF33"/>
        </a:solidFill>
      </dgm:spPr>
      <dgm:t>
        <a:bodyPr/>
        <a:lstStyle/>
        <a:p>
          <a:endParaRPr lang="fr-FR"/>
        </a:p>
      </dgm:t>
    </dgm:pt>
    <dgm:pt modelId="{362DC535-7C47-42C2-9387-673E14C28C81}">
      <dgm:prSet phldrT="[Texte]"/>
      <dgm:spPr/>
      <dgm:t>
        <a:bodyPr/>
        <a:lstStyle/>
        <a:p>
          <a:r>
            <a:rPr lang="fr-FR" dirty="0"/>
            <a:t>SAMSAH</a:t>
          </a:r>
        </a:p>
      </dgm:t>
    </dgm:pt>
    <dgm:pt modelId="{DB5CAAE0-26B5-4747-9CA9-93DDA5C0766B}" type="parTrans" cxnId="{8D3B7867-CAF4-47E0-9B77-9ED692829DC9}">
      <dgm:prSet/>
      <dgm:spPr/>
      <dgm:t>
        <a:bodyPr/>
        <a:lstStyle/>
        <a:p>
          <a:endParaRPr lang="fr-FR"/>
        </a:p>
      </dgm:t>
    </dgm:pt>
    <dgm:pt modelId="{35F909FE-A5FC-43C1-A205-87C6E2AAF46D}" type="sibTrans" cxnId="{8D3B7867-CAF4-47E0-9B77-9ED692829DC9}">
      <dgm:prSet/>
      <dgm:spPr/>
      <dgm:t>
        <a:bodyPr/>
        <a:lstStyle/>
        <a:p>
          <a:endParaRPr lang="fr-FR"/>
        </a:p>
      </dgm:t>
    </dgm:pt>
    <dgm:pt modelId="{A018085F-AA0B-4AFF-B93D-0FD7449365B7}">
      <dgm:prSet phldrT="[Texte]"/>
      <dgm:spPr/>
      <dgm:t>
        <a:bodyPr/>
        <a:lstStyle/>
        <a:p>
          <a:r>
            <a:rPr lang="fr-FR" dirty="0"/>
            <a:t>SAD</a:t>
          </a:r>
        </a:p>
        <a:p>
          <a:r>
            <a:rPr lang="fr-FR" dirty="0"/>
            <a:t>(SAAD-SSIAD-SPASAD)</a:t>
          </a:r>
        </a:p>
      </dgm:t>
    </dgm:pt>
    <dgm:pt modelId="{4B43E8BA-51FF-4E01-BDAE-0101149FD69B}" type="sibTrans" cxnId="{2CB85A7D-DD3F-432C-AB48-8BA816229106}">
      <dgm:prSet/>
      <dgm:spPr/>
      <dgm:t>
        <a:bodyPr/>
        <a:lstStyle/>
        <a:p>
          <a:endParaRPr lang="fr-FR"/>
        </a:p>
      </dgm:t>
    </dgm:pt>
    <dgm:pt modelId="{0ABAA6A9-3BF9-4500-A522-812CCAA88CD4}" type="parTrans" cxnId="{2CB85A7D-DD3F-432C-AB48-8BA816229106}">
      <dgm:prSet/>
      <dgm:spPr/>
      <dgm:t>
        <a:bodyPr/>
        <a:lstStyle/>
        <a:p>
          <a:endParaRPr lang="fr-FR"/>
        </a:p>
      </dgm:t>
    </dgm:pt>
    <dgm:pt modelId="{C421DF50-5FD9-4B37-9021-326BDE6A6280}" type="pres">
      <dgm:prSet presAssocID="{4F6C9B4C-F1D3-4B13-B6F5-0D877A877B4F}" presName="cycle" presStyleCnt="0">
        <dgm:presLayoutVars>
          <dgm:dir/>
          <dgm:resizeHandles val="exact"/>
        </dgm:presLayoutVars>
      </dgm:prSet>
      <dgm:spPr/>
    </dgm:pt>
    <dgm:pt modelId="{D6A50640-ABA2-4166-889F-05D2D96194EC}" type="pres">
      <dgm:prSet presAssocID="{A018085F-AA0B-4AFF-B93D-0FD7449365B7}" presName="node" presStyleLbl="node1" presStyleIdx="0" presStyleCnt="3">
        <dgm:presLayoutVars>
          <dgm:bulletEnabled val="1"/>
        </dgm:presLayoutVars>
      </dgm:prSet>
      <dgm:spPr/>
    </dgm:pt>
    <dgm:pt modelId="{CA1D6099-1608-439F-8A66-6EB86F81E25F}" type="pres">
      <dgm:prSet presAssocID="{4B43E8BA-51FF-4E01-BDAE-0101149FD69B}" presName="sibTrans" presStyleLbl="sibTrans2D1" presStyleIdx="0" presStyleCnt="3"/>
      <dgm:spPr/>
    </dgm:pt>
    <dgm:pt modelId="{B6A85C37-117A-4D11-983C-0747095E12DC}" type="pres">
      <dgm:prSet presAssocID="{4B43E8BA-51FF-4E01-BDAE-0101149FD69B}" presName="connectorText" presStyleLbl="sibTrans2D1" presStyleIdx="0" presStyleCnt="3"/>
      <dgm:spPr/>
    </dgm:pt>
    <dgm:pt modelId="{C126597A-C328-4721-9CB5-47012436B115}" type="pres">
      <dgm:prSet presAssocID="{5776DF93-D21F-491D-9713-5553919611CA}" presName="node" presStyleLbl="node1" presStyleIdx="1" presStyleCnt="3">
        <dgm:presLayoutVars>
          <dgm:bulletEnabled val="1"/>
        </dgm:presLayoutVars>
      </dgm:prSet>
      <dgm:spPr/>
    </dgm:pt>
    <dgm:pt modelId="{5CB7E907-4480-4A5D-B735-E2DF5A57BF82}" type="pres">
      <dgm:prSet presAssocID="{D1E2E767-CF7F-4406-96EB-868154FFFE56}" presName="sibTrans" presStyleLbl="sibTrans2D1" presStyleIdx="1" presStyleCnt="3"/>
      <dgm:spPr/>
    </dgm:pt>
    <dgm:pt modelId="{9D3950B8-F764-4612-AFF5-2390E11D29A7}" type="pres">
      <dgm:prSet presAssocID="{D1E2E767-CF7F-4406-96EB-868154FFFE56}" presName="connectorText" presStyleLbl="sibTrans2D1" presStyleIdx="1" presStyleCnt="3"/>
      <dgm:spPr/>
    </dgm:pt>
    <dgm:pt modelId="{C5CAB108-CD12-4D0E-8CAF-C2F6B9C9411E}" type="pres">
      <dgm:prSet presAssocID="{362DC535-7C47-42C2-9387-673E14C28C81}" presName="node" presStyleLbl="node1" presStyleIdx="2" presStyleCnt="3">
        <dgm:presLayoutVars>
          <dgm:bulletEnabled val="1"/>
        </dgm:presLayoutVars>
      </dgm:prSet>
      <dgm:spPr/>
    </dgm:pt>
    <dgm:pt modelId="{3A1B8EF7-BD52-4B02-9801-810FAA700397}" type="pres">
      <dgm:prSet presAssocID="{35F909FE-A5FC-43C1-A205-87C6E2AAF46D}" presName="sibTrans" presStyleLbl="sibTrans2D1" presStyleIdx="2" presStyleCnt="3"/>
      <dgm:spPr/>
    </dgm:pt>
    <dgm:pt modelId="{F933BB16-6645-4417-B7D5-646053D4A614}" type="pres">
      <dgm:prSet presAssocID="{35F909FE-A5FC-43C1-A205-87C6E2AAF46D}" presName="connectorText" presStyleLbl="sibTrans2D1" presStyleIdx="2" presStyleCnt="3"/>
      <dgm:spPr/>
    </dgm:pt>
  </dgm:ptLst>
  <dgm:cxnLst>
    <dgm:cxn modelId="{27B6B11B-25C4-4339-8E07-47D1180F4214}" type="presOf" srcId="{4F6C9B4C-F1D3-4B13-B6F5-0D877A877B4F}" destId="{C421DF50-5FD9-4B37-9021-326BDE6A6280}" srcOrd="0" destOrd="0" presId="urn:microsoft.com/office/officeart/2005/8/layout/cycle2"/>
    <dgm:cxn modelId="{D1BA375D-ACBD-45FD-B92C-3BB364B63F0E}" type="presOf" srcId="{D1E2E767-CF7F-4406-96EB-868154FFFE56}" destId="{5CB7E907-4480-4A5D-B735-E2DF5A57BF82}" srcOrd="0" destOrd="0" presId="urn:microsoft.com/office/officeart/2005/8/layout/cycle2"/>
    <dgm:cxn modelId="{0D91205E-383A-42EF-8802-66A6E260C359}" type="presOf" srcId="{A018085F-AA0B-4AFF-B93D-0FD7449365B7}" destId="{D6A50640-ABA2-4166-889F-05D2D96194EC}" srcOrd="0" destOrd="0" presId="urn:microsoft.com/office/officeart/2005/8/layout/cycle2"/>
    <dgm:cxn modelId="{8D3B7867-CAF4-47E0-9B77-9ED692829DC9}" srcId="{4F6C9B4C-F1D3-4B13-B6F5-0D877A877B4F}" destId="{362DC535-7C47-42C2-9387-673E14C28C81}" srcOrd="2" destOrd="0" parTransId="{DB5CAAE0-26B5-4747-9CA9-93DDA5C0766B}" sibTransId="{35F909FE-A5FC-43C1-A205-87C6E2AAF46D}"/>
    <dgm:cxn modelId="{7A69D554-CC0F-48B2-9E03-62A6FA4DDEAA}" type="presOf" srcId="{4B43E8BA-51FF-4E01-BDAE-0101149FD69B}" destId="{B6A85C37-117A-4D11-983C-0747095E12DC}" srcOrd="1" destOrd="0" presId="urn:microsoft.com/office/officeart/2005/8/layout/cycle2"/>
    <dgm:cxn modelId="{B33D5558-7EBD-4880-B44D-36FA4C7211DB}" type="presOf" srcId="{362DC535-7C47-42C2-9387-673E14C28C81}" destId="{C5CAB108-CD12-4D0E-8CAF-C2F6B9C9411E}" srcOrd="0" destOrd="0" presId="urn:microsoft.com/office/officeart/2005/8/layout/cycle2"/>
    <dgm:cxn modelId="{2CB85A7D-DD3F-432C-AB48-8BA816229106}" srcId="{4F6C9B4C-F1D3-4B13-B6F5-0D877A877B4F}" destId="{A018085F-AA0B-4AFF-B93D-0FD7449365B7}" srcOrd="0" destOrd="0" parTransId="{0ABAA6A9-3BF9-4500-A522-812CCAA88CD4}" sibTransId="{4B43E8BA-51FF-4E01-BDAE-0101149FD69B}"/>
    <dgm:cxn modelId="{A3B82283-CBE5-4095-B87C-8A557E5921C1}" type="presOf" srcId="{4B43E8BA-51FF-4E01-BDAE-0101149FD69B}" destId="{CA1D6099-1608-439F-8A66-6EB86F81E25F}" srcOrd="0" destOrd="0" presId="urn:microsoft.com/office/officeart/2005/8/layout/cycle2"/>
    <dgm:cxn modelId="{7D22A090-D66B-40B7-B1AA-57CC52F4F1C7}" srcId="{4F6C9B4C-F1D3-4B13-B6F5-0D877A877B4F}" destId="{5776DF93-D21F-491D-9713-5553919611CA}" srcOrd="1" destOrd="0" parTransId="{C98E7D87-749C-41D1-A7AE-7A4CEFA5EE11}" sibTransId="{D1E2E767-CF7F-4406-96EB-868154FFFE56}"/>
    <dgm:cxn modelId="{937AEC97-D8CE-441C-A6E9-45476D19DDFD}" type="presOf" srcId="{35F909FE-A5FC-43C1-A205-87C6E2AAF46D}" destId="{3A1B8EF7-BD52-4B02-9801-810FAA700397}" srcOrd="0" destOrd="0" presId="urn:microsoft.com/office/officeart/2005/8/layout/cycle2"/>
    <dgm:cxn modelId="{356BA2B0-7FA1-430C-90D2-49CA9EBFA7BB}" type="presOf" srcId="{35F909FE-A5FC-43C1-A205-87C6E2AAF46D}" destId="{F933BB16-6645-4417-B7D5-646053D4A614}" srcOrd="1" destOrd="0" presId="urn:microsoft.com/office/officeart/2005/8/layout/cycle2"/>
    <dgm:cxn modelId="{B66392C0-6822-4DD5-BCA3-40CDFD024021}" type="presOf" srcId="{D1E2E767-CF7F-4406-96EB-868154FFFE56}" destId="{9D3950B8-F764-4612-AFF5-2390E11D29A7}" srcOrd="1" destOrd="0" presId="urn:microsoft.com/office/officeart/2005/8/layout/cycle2"/>
    <dgm:cxn modelId="{D41672D3-4C7F-4DB7-8579-F0738FD57856}" type="presOf" srcId="{5776DF93-D21F-491D-9713-5553919611CA}" destId="{C126597A-C328-4721-9CB5-47012436B115}" srcOrd="0" destOrd="0" presId="urn:microsoft.com/office/officeart/2005/8/layout/cycle2"/>
    <dgm:cxn modelId="{6DB336FD-7FA5-4264-9CEB-D46016BFF2AF}" type="presParOf" srcId="{C421DF50-5FD9-4B37-9021-326BDE6A6280}" destId="{D6A50640-ABA2-4166-889F-05D2D96194EC}" srcOrd="0" destOrd="0" presId="urn:microsoft.com/office/officeart/2005/8/layout/cycle2"/>
    <dgm:cxn modelId="{70078AAA-921D-43DB-8878-9CA0AD9F8585}" type="presParOf" srcId="{C421DF50-5FD9-4B37-9021-326BDE6A6280}" destId="{CA1D6099-1608-439F-8A66-6EB86F81E25F}" srcOrd="1" destOrd="0" presId="urn:microsoft.com/office/officeart/2005/8/layout/cycle2"/>
    <dgm:cxn modelId="{8684CDEB-EA18-4358-BA52-ECDB5658BBCA}" type="presParOf" srcId="{CA1D6099-1608-439F-8A66-6EB86F81E25F}" destId="{B6A85C37-117A-4D11-983C-0747095E12DC}" srcOrd="0" destOrd="0" presId="urn:microsoft.com/office/officeart/2005/8/layout/cycle2"/>
    <dgm:cxn modelId="{04E114D3-9E23-46DF-8AE7-8888D7C74BF2}" type="presParOf" srcId="{C421DF50-5FD9-4B37-9021-326BDE6A6280}" destId="{C126597A-C328-4721-9CB5-47012436B115}" srcOrd="2" destOrd="0" presId="urn:microsoft.com/office/officeart/2005/8/layout/cycle2"/>
    <dgm:cxn modelId="{7E862309-F422-4BEC-9CF9-9EB5F5F1F151}" type="presParOf" srcId="{C421DF50-5FD9-4B37-9021-326BDE6A6280}" destId="{5CB7E907-4480-4A5D-B735-E2DF5A57BF82}" srcOrd="3" destOrd="0" presId="urn:microsoft.com/office/officeart/2005/8/layout/cycle2"/>
    <dgm:cxn modelId="{12946ACE-EF31-450F-AC65-2A903024DC0E}" type="presParOf" srcId="{5CB7E907-4480-4A5D-B735-E2DF5A57BF82}" destId="{9D3950B8-F764-4612-AFF5-2390E11D29A7}" srcOrd="0" destOrd="0" presId="urn:microsoft.com/office/officeart/2005/8/layout/cycle2"/>
    <dgm:cxn modelId="{FEC9958B-848F-4CA7-9B49-F3D2AB3FF49A}" type="presParOf" srcId="{C421DF50-5FD9-4B37-9021-326BDE6A6280}" destId="{C5CAB108-CD12-4D0E-8CAF-C2F6B9C9411E}" srcOrd="4" destOrd="0" presId="urn:microsoft.com/office/officeart/2005/8/layout/cycle2"/>
    <dgm:cxn modelId="{5230BB00-F2A3-497F-8BDA-49F14F4F739C}" type="presParOf" srcId="{C421DF50-5FD9-4B37-9021-326BDE6A6280}" destId="{3A1B8EF7-BD52-4B02-9801-810FAA700397}" srcOrd="5" destOrd="0" presId="urn:microsoft.com/office/officeart/2005/8/layout/cycle2"/>
    <dgm:cxn modelId="{B37426B6-021B-447B-9866-6D2FC1E0F799}" type="presParOf" srcId="{3A1B8EF7-BD52-4B02-9801-810FAA700397}" destId="{F933BB16-6645-4417-B7D5-646053D4A614}" srcOrd="0" destOrd="0" presId="urn:microsoft.com/office/officeart/2005/8/layout/cycle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365772-8151-4D4A-A589-8F6A924908E2}">
      <dsp:nvSpPr>
        <dsp:cNvPr id="0" name=""/>
        <dsp:cNvSpPr/>
      </dsp:nvSpPr>
      <dsp:spPr>
        <a:xfrm>
          <a:off x="1732691" y="767"/>
          <a:ext cx="1040714" cy="1040714"/>
        </a:xfrm>
        <a:prstGeom prst="ellipse">
          <a:avLst/>
        </a:prstGeom>
        <a:solidFill>
          <a:schemeClr val="accent3">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fr-FR" sz="1300" kern="1200" dirty="0"/>
            <a:t>SAAD </a:t>
          </a:r>
        </a:p>
      </dsp:txBody>
      <dsp:txXfrm>
        <a:off x="1885100" y="153176"/>
        <a:ext cx="735896" cy="735896"/>
      </dsp:txXfrm>
    </dsp:sp>
    <dsp:sp modelId="{8C1E4FA1-3DAC-4EC3-98F7-B3D1D5FB7FC3}">
      <dsp:nvSpPr>
        <dsp:cNvPr id="0" name=""/>
        <dsp:cNvSpPr/>
      </dsp:nvSpPr>
      <dsp:spPr>
        <a:xfrm rot="2160000">
          <a:off x="2740471" y="800075"/>
          <a:ext cx="276478" cy="351241"/>
        </a:xfrm>
        <a:prstGeom prst="rightArrow">
          <a:avLst>
            <a:gd name="adj1" fmla="val 60000"/>
            <a:gd name="adj2" fmla="val 50000"/>
          </a:avLst>
        </a:prstGeom>
        <a:solidFill>
          <a:schemeClr val="accent3">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fr-FR" sz="1100" kern="1200"/>
        </a:p>
      </dsp:txBody>
      <dsp:txXfrm>
        <a:off x="2748391" y="845947"/>
        <a:ext cx="193535" cy="210745"/>
      </dsp:txXfrm>
    </dsp:sp>
    <dsp:sp modelId="{6B430C85-871C-4588-9D26-B4363AEDDAFD}">
      <dsp:nvSpPr>
        <dsp:cNvPr id="0" name=""/>
        <dsp:cNvSpPr/>
      </dsp:nvSpPr>
      <dsp:spPr>
        <a:xfrm>
          <a:off x="2996677" y="919107"/>
          <a:ext cx="1040714" cy="1040714"/>
        </a:xfrm>
        <a:prstGeom prst="ellipse">
          <a:avLst/>
        </a:prstGeom>
        <a:solidFill>
          <a:schemeClr val="accent3">
            <a:hueOff val="-2495830"/>
            <a:satOff val="21154"/>
            <a:lumOff val="2108"/>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fr-FR" sz="1300" kern="1200" dirty="0"/>
            <a:t>SSIAD</a:t>
          </a:r>
        </a:p>
      </dsp:txBody>
      <dsp:txXfrm>
        <a:off x="3149086" y="1071516"/>
        <a:ext cx="735896" cy="735896"/>
      </dsp:txXfrm>
    </dsp:sp>
    <dsp:sp modelId="{89FF80F1-F6C0-4B18-BB73-3F4A39541A80}">
      <dsp:nvSpPr>
        <dsp:cNvPr id="0" name=""/>
        <dsp:cNvSpPr/>
      </dsp:nvSpPr>
      <dsp:spPr>
        <a:xfrm rot="6480000">
          <a:off x="3139813" y="1999354"/>
          <a:ext cx="276478" cy="351241"/>
        </a:xfrm>
        <a:prstGeom prst="rightArrow">
          <a:avLst>
            <a:gd name="adj1" fmla="val 60000"/>
            <a:gd name="adj2" fmla="val 50000"/>
          </a:avLst>
        </a:prstGeom>
        <a:solidFill>
          <a:schemeClr val="accent3">
            <a:hueOff val="-2495830"/>
            <a:satOff val="21154"/>
            <a:lumOff val="2108"/>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fr-FR" sz="1100" kern="1200"/>
        </a:p>
      </dsp:txBody>
      <dsp:txXfrm rot="10800000">
        <a:off x="3194100" y="2030160"/>
        <a:ext cx="193535" cy="210745"/>
      </dsp:txXfrm>
    </dsp:sp>
    <dsp:sp modelId="{D6A50640-ABA2-4166-889F-05D2D96194EC}">
      <dsp:nvSpPr>
        <dsp:cNvPr id="0" name=""/>
        <dsp:cNvSpPr/>
      </dsp:nvSpPr>
      <dsp:spPr>
        <a:xfrm>
          <a:off x="2513877" y="2405012"/>
          <a:ext cx="1040714" cy="1040714"/>
        </a:xfrm>
        <a:prstGeom prst="ellipse">
          <a:avLst/>
        </a:prstGeom>
        <a:solidFill>
          <a:schemeClr val="accent3">
            <a:hueOff val="-4991659"/>
            <a:satOff val="42307"/>
            <a:lumOff val="4215"/>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fr-FR" sz="1300" kern="1200" dirty="0"/>
            <a:t>SPASAD (SSIAD + SAAD)</a:t>
          </a:r>
        </a:p>
      </dsp:txBody>
      <dsp:txXfrm>
        <a:off x="2666286" y="2557421"/>
        <a:ext cx="735896" cy="735896"/>
      </dsp:txXfrm>
    </dsp:sp>
    <dsp:sp modelId="{CA1D6099-1608-439F-8A66-6EB86F81E25F}">
      <dsp:nvSpPr>
        <dsp:cNvPr id="0" name=""/>
        <dsp:cNvSpPr/>
      </dsp:nvSpPr>
      <dsp:spPr>
        <a:xfrm rot="10800000">
          <a:off x="2122634" y="2749749"/>
          <a:ext cx="276478" cy="351241"/>
        </a:xfrm>
        <a:prstGeom prst="rightArrow">
          <a:avLst>
            <a:gd name="adj1" fmla="val 60000"/>
            <a:gd name="adj2" fmla="val 50000"/>
          </a:avLst>
        </a:prstGeom>
        <a:solidFill>
          <a:schemeClr val="accent3">
            <a:hueOff val="-4991659"/>
            <a:satOff val="42307"/>
            <a:lumOff val="4215"/>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fr-FR" sz="1100" kern="1200"/>
        </a:p>
      </dsp:txBody>
      <dsp:txXfrm rot="10800000">
        <a:off x="2205577" y="2819997"/>
        <a:ext cx="193535" cy="210745"/>
      </dsp:txXfrm>
    </dsp:sp>
    <dsp:sp modelId="{C126597A-C328-4721-9CB5-47012436B115}">
      <dsp:nvSpPr>
        <dsp:cNvPr id="0" name=""/>
        <dsp:cNvSpPr/>
      </dsp:nvSpPr>
      <dsp:spPr>
        <a:xfrm>
          <a:off x="951504" y="2405012"/>
          <a:ext cx="1040714" cy="1040714"/>
        </a:xfrm>
        <a:prstGeom prst="ellipse">
          <a:avLst/>
        </a:prstGeom>
        <a:solidFill>
          <a:schemeClr val="accent3">
            <a:hueOff val="-7487489"/>
            <a:satOff val="63461"/>
            <a:lumOff val="6323"/>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fr-FR" sz="1300" kern="1200" dirty="0"/>
            <a:t>SAVS</a:t>
          </a:r>
        </a:p>
      </dsp:txBody>
      <dsp:txXfrm>
        <a:off x="1103913" y="2557421"/>
        <a:ext cx="735896" cy="735896"/>
      </dsp:txXfrm>
    </dsp:sp>
    <dsp:sp modelId="{5CB7E907-4480-4A5D-B735-E2DF5A57BF82}">
      <dsp:nvSpPr>
        <dsp:cNvPr id="0" name=""/>
        <dsp:cNvSpPr/>
      </dsp:nvSpPr>
      <dsp:spPr>
        <a:xfrm rot="15120000">
          <a:off x="1094641" y="2014238"/>
          <a:ext cx="276478" cy="351241"/>
        </a:xfrm>
        <a:prstGeom prst="rightArrow">
          <a:avLst>
            <a:gd name="adj1" fmla="val 60000"/>
            <a:gd name="adj2" fmla="val 50000"/>
          </a:avLst>
        </a:prstGeom>
        <a:solidFill>
          <a:schemeClr val="accent3">
            <a:hueOff val="-7487489"/>
            <a:satOff val="63461"/>
            <a:lumOff val="6323"/>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fr-FR" sz="1100" kern="1200"/>
        </a:p>
      </dsp:txBody>
      <dsp:txXfrm rot="10800000">
        <a:off x="1148928" y="2123928"/>
        <a:ext cx="193535" cy="210745"/>
      </dsp:txXfrm>
    </dsp:sp>
    <dsp:sp modelId="{C5CAB108-CD12-4D0E-8CAF-C2F6B9C9411E}">
      <dsp:nvSpPr>
        <dsp:cNvPr id="0" name=""/>
        <dsp:cNvSpPr/>
      </dsp:nvSpPr>
      <dsp:spPr>
        <a:xfrm>
          <a:off x="468705" y="919107"/>
          <a:ext cx="1040714" cy="1040714"/>
        </a:xfrm>
        <a:prstGeom prst="ellipse">
          <a:avLst/>
        </a:prstGeom>
        <a:solidFill>
          <a:schemeClr val="accent3">
            <a:hueOff val="-9983318"/>
            <a:satOff val="84615"/>
            <a:lumOff val="8431"/>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fr-FR" sz="1300" kern="1200" dirty="0"/>
            <a:t>SAMSAH</a:t>
          </a:r>
        </a:p>
      </dsp:txBody>
      <dsp:txXfrm>
        <a:off x="621114" y="1071516"/>
        <a:ext cx="735896" cy="735896"/>
      </dsp:txXfrm>
    </dsp:sp>
    <dsp:sp modelId="{3A1B8EF7-BD52-4B02-9801-810FAA700397}">
      <dsp:nvSpPr>
        <dsp:cNvPr id="0" name=""/>
        <dsp:cNvSpPr/>
      </dsp:nvSpPr>
      <dsp:spPr>
        <a:xfrm rot="19440000">
          <a:off x="1476485" y="809273"/>
          <a:ext cx="276478" cy="351241"/>
        </a:xfrm>
        <a:prstGeom prst="rightArrow">
          <a:avLst>
            <a:gd name="adj1" fmla="val 60000"/>
            <a:gd name="adj2" fmla="val 50000"/>
          </a:avLst>
        </a:prstGeom>
        <a:solidFill>
          <a:schemeClr val="accent3">
            <a:hueOff val="-9983318"/>
            <a:satOff val="84615"/>
            <a:lumOff val="8431"/>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fr-FR" sz="1100" kern="1200"/>
        </a:p>
      </dsp:txBody>
      <dsp:txXfrm>
        <a:off x="1484405" y="903897"/>
        <a:ext cx="193535" cy="21074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A50640-ABA2-4166-889F-05D2D96194EC}">
      <dsp:nvSpPr>
        <dsp:cNvPr id="0" name=""/>
        <dsp:cNvSpPr/>
      </dsp:nvSpPr>
      <dsp:spPr>
        <a:xfrm>
          <a:off x="1062365" y="829"/>
          <a:ext cx="1277496" cy="1277496"/>
        </a:xfrm>
        <a:prstGeom prst="ellipse">
          <a:avLst/>
        </a:prstGeom>
        <a:solidFill>
          <a:schemeClr val="accent3">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fr-FR" sz="1400" kern="1200" dirty="0"/>
            <a:t>SAD</a:t>
          </a:r>
        </a:p>
        <a:p>
          <a:pPr marL="0" lvl="0" indent="0" algn="ctr" defTabSz="622300">
            <a:lnSpc>
              <a:spcPct val="90000"/>
            </a:lnSpc>
            <a:spcBef>
              <a:spcPct val="0"/>
            </a:spcBef>
            <a:spcAft>
              <a:spcPct val="35000"/>
            </a:spcAft>
            <a:buNone/>
          </a:pPr>
          <a:r>
            <a:rPr lang="fr-FR" sz="1400" kern="1200" dirty="0"/>
            <a:t>(SAAD-SSIAD-SPASAD)</a:t>
          </a:r>
        </a:p>
      </dsp:txBody>
      <dsp:txXfrm>
        <a:off x="1249450" y="187914"/>
        <a:ext cx="903326" cy="903326"/>
      </dsp:txXfrm>
    </dsp:sp>
    <dsp:sp modelId="{CA1D6099-1608-439F-8A66-6EB86F81E25F}">
      <dsp:nvSpPr>
        <dsp:cNvPr id="0" name=""/>
        <dsp:cNvSpPr/>
      </dsp:nvSpPr>
      <dsp:spPr>
        <a:xfrm rot="3600000">
          <a:off x="2006085" y="1246040"/>
          <a:ext cx="339267" cy="431155"/>
        </a:xfrm>
        <a:prstGeom prst="rightArrow">
          <a:avLst>
            <a:gd name="adj1" fmla="val 60000"/>
            <a:gd name="adj2" fmla="val 50000"/>
          </a:avLst>
        </a:prstGeom>
        <a:solidFill>
          <a:schemeClr val="accent3">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fr-FR" sz="1200" kern="1200"/>
        </a:p>
      </dsp:txBody>
      <dsp:txXfrm>
        <a:off x="2031530" y="1288199"/>
        <a:ext cx="237487" cy="258693"/>
      </dsp:txXfrm>
    </dsp:sp>
    <dsp:sp modelId="{C126597A-C328-4721-9CB5-47012436B115}">
      <dsp:nvSpPr>
        <dsp:cNvPr id="0" name=""/>
        <dsp:cNvSpPr/>
      </dsp:nvSpPr>
      <dsp:spPr>
        <a:xfrm>
          <a:off x="2021177" y="1661541"/>
          <a:ext cx="1277496" cy="1277496"/>
        </a:xfrm>
        <a:prstGeom prst="ellipse">
          <a:avLst/>
        </a:prstGeom>
        <a:solidFill>
          <a:srgbClr val="CCFF33"/>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fr-FR" sz="1400" kern="1200" dirty="0"/>
            <a:t>SAVS</a:t>
          </a:r>
        </a:p>
      </dsp:txBody>
      <dsp:txXfrm>
        <a:off x="2208262" y="1848626"/>
        <a:ext cx="903326" cy="903326"/>
      </dsp:txXfrm>
    </dsp:sp>
    <dsp:sp modelId="{5CB7E907-4480-4A5D-B735-E2DF5A57BF82}">
      <dsp:nvSpPr>
        <dsp:cNvPr id="0" name=""/>
        <dsp:cNvSpPr/>
      </dsp:nvSpPr>
      <dsp:spPr>
        <a:xfrm rot="10800000">
          <a:off x="1541082" y="2084712"/>
          <a:ext cx="339267" cy="431155"/>
        </a:xfrm>
        <a:prstGeom prst="rightArrow">
          <a:avLst>
            <a:gd name="adj1" fmla="val 60000"/>
            <a:gd name="adj2" fmla="val 50000"/>
          </a:avLst>
        </a:prstGeom>
        <a:solidFill>
          <a:srgbClr val="CCFF33"/>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fr-FR" sz="1200" kern="1200"/>
        </a:p>
      </dsp:txBody>
      <dsp:txXfrm rot="10800000">
        <a:off x="1642862" y="2170943"/>
        <a:ext cx="237487" cy="258693"/>
      </dsp:txXfrm>
    </dsp:sp>
    <dsp:sp modelId="{C5CAB108-CD12-4D0E-8CAF-C2F6B9C9411E}">
      <dsp:nvSpPr>
        <dsp:cNvPr id="0" name=""/>
        <dsp:cNvSpPr/>
      </dsp:nvSpPr>
      <dsp:spPr>
        <a:xfrm>
          <a:off x="103553" y="1661541"/>
          <a:ext cx="1277496" cy="1277496"/>
        </a:xfrm>
        <a:prstGeom prst="ellipse">
          <a:avLst/>
        </a:prstGeom>
        <a:solidFill>
          <a:schemeClr val="accent3">
            <a:hueOff val="-9983318"/>
            <a:satOff val="84615"/>
            <a:lumOff val="8431"/>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fr-FR" sz="1400" kern="1200" dirty="0"/>
            <a:t>SAMSAH</a:t>
          </a:r>
        </a:p>
      </dsp:txBody>
      <dsp:txXfrm>
        <a:off x="290638" y="1848626"/>
        <a:ext cx="903326" cy="903326"/>
      </dsp:txXfrm>
    </dsp:sp>
    <dsp:sp modelId="{3A1B8EF7-BD52-4B02-9801-810FAA700397}">
      <dsp:nvSpPr>
        <dsp:cNvPr id="0" name=""/>
        <dsp:cNvSpPr/>
      </dsp:nvSpPr>
      <dsp:spPr>
        <a:xfrm rot="18000000">
          <a:off x="1047273" y="1262671"/>
          <a:ext cx="339267" cy="431155"/>
        </a:xfrm>
        <a:prstGeom prst="rightArrow">
          <a:avLst>
            <a:gd name="adj1" fmla="val 60000"/>
            <a:gd name="adj2" fmla="val 50000"/>
          </a:avLst>
        </a:prstGeom>
        <a:solidFill>
          <a:schemeClr val="accent3">
            <a:hueOff val="-9983318"/>
            <a:satOff val="84615"/>
            <a:lumOff val="8431"/>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fr-FR" sz="1200" kern="1200"/>
        </a:p>
      </dsp:txBody>
      <dsp:txXfrm>
        <a:off x="1072718" y="1392974"/>
        <a:ext cx="237487" cy="258693"/>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63064ce10e_1_2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63064ce10e_1_2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412657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63064ce10e_1_2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63064ce10e_1_2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375097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63064ce10e_1_2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63064ce10e_1_2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804208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1874a5bb8f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5" name="Google Shape;165;g1874a5bb8f8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r>
              <a:rPr lang="fr-FR"/>
              <a:t>OK</a:t>
            </a:r>
            <a:endParaRPr/>
          </a:p>
        </p:txBody>
      </p:sp>
    </p:spTree>
    <p:extLst>
      <p:ext uri="{BB962C8B-B14F-4D97-AF65-F5344CB8AC3E}">
        <p14:creationId xmlns:p14="http://schemas.microsoft.com/office/powerpoint/2010/main" val="29278661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8355636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42221098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10401754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1874a5bb8f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5" name="Google Shape;165;g1874a5bb8f8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r>
              <a:rPr lang="fr-FR"/>
              <a:t>OK</a:t>
            </a:r>
            <a:endParaRPr/>
          </a:p>
        </p:txBody>
      </p:sp>
    </p:spTree>
    <p:extLst>
      <p:ext uri="{BB962C8B-B14F-4D97-AF65-F5344CB8AC3E}">
        <p14:creationId xmlns:p14="http://schemas.microsoft.com/office/powerpoint/2010/main" val="2758479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1874a5bb8f8_0_15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9" name="Google Shape;189;g1874a5bb8f8_0_1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6" name="Google Shape;126;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fr" b="1">
                <a:solidFill>
                  <a:srgbClr val="FF0000"/>
                </a:solidFill>
              </a:rPr>
              <a:t>ADAPTER EN FONCTION DE VOS BESOINS </a:t>
            </a:r>
            <a:endParaRPr b="1">
              <a:solidFill>
                <a:srgbClr val="FF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16d0bddf56e_0_1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4" name="Google Shape;74;g16d0bddf56e_0_1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400"/>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16d0bddf56e_0_1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1" name="Google Shape;81;g16d0bddf56e_0_1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400"/>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16d0bddf56e_0_1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1" name="Google Shape;91;g16d0bddf56e_0_16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16d0bddf56e_0_1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1" name="Google Shape;91;g16d0bddf56e_0_16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9100320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16d0bddf56e_0_1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1" name="Google Shape;91;g16d0bddf56e_0_16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2573208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16d0bddf56e_0_1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7" name="Google Shape;97;g16d0bddf56e_0_18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16d0bddf56e_0_2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5" name="Google Shape;105;g16d0bddf56e_0_2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Arial"/>
              <a:buNone/>
            </a:pPr>
            <a:endParaRPr>
              <a:solidFill>
                <a:schemeClr val="dk1"/>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63064ce10e_1_2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63064ce10e_1_2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804208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re et contenu" type="obj">
  <p:cSld name="Titre et contenu">
    <p:spTree>
      <p:nvGrpSpPr>
        <p:cNvPr id="1" name="Shape 21"/>
        <p:cNvGrpSpPr/>
        <p:nvPr/>
      </p:nvGrpSpPr>
      <p:grpSpPr>
        <a:xfrm>
          <a:off x="0" y="0"/>
          <a:ext cx="0" cy="0"/>
          <a:chOff x="0" y="0"/>
          <a:chExt cx="0" cy="0"/>
        </a:xfrm>
      </p:grpSpPr>
      <p:sp>
        <p:nvSpPr>
          <p:cNvPr id="22" name="Google Shape;22;p7"/>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7"/>
          <p:cNvSpPr txBox="1">
            <a:spLocks noGrp="1"/>
          </p:cNvSpPr>
          <p:nvPr>
            <p:ph type="body" idx="1"/>
          </p:nvPr>
        </p:nvSpPr>
        <p:spPr>
          <a:xfrm>
            <a:off x="628650" y="1369219"/>
            <a:ext cx="7886700" cy="3263504"/>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24" name="Google Shape;24;p7"/>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7"/>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7"/>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fr-FR" smtClean="0"/>
              <a:pPr/>
              <a:t>‹N°›</a:t>
            </a:fld>
            <a:endParaRPr lang="fr-FR"/>
          </a:p>
        </p:txBody>
      </p:sp>
    </p:spTree>
    <p:extLst>
      <p:ext uri="{BB962C8B-B14F-4D97-AF65-F5344CB8AC3E}">
        <p14:creationId xmlns:p14="http://schemas.microsoft.com/office/powerpoint/2010/main" val="1684065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extLst>
      <p:ext uri="{BB962C8B-B14F-4D97-AF65-F5344CB8AC3E}">
        <p14:creationId xmlns:p14="http://schemas.microsoft.com/office/powerpoint/2010/main" val="31904757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5"/>
        <p:cNvGrpSpPr/>
        <p:nvPr/>
      </p:nvGrpSpPr>
      <p:grpSpPr>
        <a:xfrm>
          <a:off x="0" y="0"/>
          <a:ext cx="0" cy="0"/>
          <a:chOff x="0" y="0"/>
          <a:chExt cx="0" cy="0"/>
        </a:xfrm>
      </p:grpSpPr>
      <p:sp>
        <p:nvSpPr>
          <p:cNvPr id="46" name="Google Shape;46;p8"/>
          <p:cNvSpPr/>
          <p:nvPr/>
        </p:nvSpPr>
        <p:spPr>
          <a:xfrm>
            <a:off x="0" y="0"/>
            <a:ext cx="100500" cy="5143500"/>
          </a:xfrm>
          <a:prstGeom prst="rect">
            <a:avLst/>
          </a:prstGeom>
          <a:solidFill>
            <a:srgbClr val="00AF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8"/>
          <p:cNvSpPr/>
          <p:nvPr/>
        </p:nvSpPr>
        <p:spPr>
          <a:xfrm>
            <a:off x="813275" y="1205844"/>
            <a:ext cx="1533600" cy="36600"/>
          </a:xfrm>
          <a:prstGeom prst="rect">
            <a:avLst/>
          </a:prstGeom>
          <a:solidFill>
            <a:srgbClr val="00AF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8"/>
          <p:cNvSpPr txBox="1">
            <a:spLocks noGrp="1"/>
          </p:cNvSpPr>
          <p:nvPr>
            <p:ph type="title"/>
          </p:nvPr>
        </p:nvSpPr>
        <p:spPr>
          <a:xfrm>
            <a:off x="691200" y="628125"/>
            <a:ext cx="7761600" cy="493500"/>
          </a:xfrm>
          <a:prstGeom prst="rect">
            <a:avLst/>
          </a:prstGeom>
        </p:spPr>
        <p:txBody>
          <a:bodyPr spcFirstLastPara="1" wrap="square" lIns="91425" tIns="91425" rIns="91425" bIns="91425" anchor="b" anchorCtr="0">
            <a:noAutofit/>
          </a:bodyPr>
          <a:lstStyle>
            <a:lvl1pPr lvl="0">
              <a:spcBef>
                <a:spcPts val="0"/>
              </a:spcBef>
              <a:spcAft>
                <a:spcPts val="0"/>
              </a:spcAft>
              <a:buSzPts val="3000"/>
              <a:buFont typeface="Roboto"/>
              <a:buNone/>
              <a:defRPr>
                <a:latin typeface="Roboto"/>
                <a:ea typeface="Roboto"/>
                <a:cs typeface="Roboto"/>
                <a:sym typeface="Roboto"/>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49" name="Google Shape;49;p8"/>
          <p:cNvSpPr txBox="1">
            <a:spLocks noGrp="1"/>
          </p:cNvSpPr>
          <p:nvPr>
            <p:ph type="sldNum" idx="12"/>
          </p:nvPr>
        </p:nvSpPr>
        <p:spPr>
          <a:xfrm>
            <a:off x="8556775" y="4758433"/>
            <a:ext cx="548700" cy="3090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extLst>
      <p:ext uri="{BB962C8B-B14F-4D97-AF65-F5344CB8AC3E}">
        <p14:creationId xmlns:p14="http://schemas.microsoft.com/office/powerpoint/2010/main" val="8890834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421595"/>
            <a:ext cx="8229600" cy="597713"/>
          </a:xfrm>
        </p:spPr>
        <p:txBody>
          <a:bodyPr/>
          <a:lstStyle>
            <a:lvl1pPr algn="l">
              <a:defRPr/>
            </a:lvl1pPr>
          </a:lstStyle>
          <a:p>
            <a:r>
              <a:rPr lang="fr-FR" dirty="0"/>
              <a:t>Cliquez pour modifier le style du titre</a:t>
            </a:r>
          </a:p>
        </p:txBody>
      </p:sp>
      <p:sp>
        <p:nvSpPr>
          <p:cNvPr id="3" name="Espace réservé du contenu 2"/>
          <p:cNvSpPr>
            <a:spLocks noGrp="1"/>
          </p:cNvSpPr>
          <p:nvPr>
            <p:ph sz="half" idx="1"/>
          </p:nvPr>
        </p:nvSpPr>
        <p:spPr>
          <a:xfrm>
            <a:off x="457200" y="1059583"/>
            <a:ext cx="4038600" cy="3535040"/>
          </a:xfrm>
        </p:spPr>
        <p:txBody>
          <a:bodyPr>
            <a:normAutofit/>
          </a:bodyPr>
          <a:lstStyle>
            <a:lvl1pPr>
              <a:defRPr sz="1800"/>
            </a:lvl1pPr>
            <a:lvl2pPr>
              <a:defRPr sz="1500"/>
            </a:lvl2pPr>
            <a:lvl3pPr>
              <a:defRPr sz="1350"/>
            </a:lvl3pPr>
            <a:lvl4pPr>
              <a:defRPr sz="1200"/>
            </a:lvl4pPr>
            <a:lvl5pPr>
              <a:defRPr sz="1200"/>
            </a:lvl5pPr>
            <a:lvl6pPr>
              <a:defRPr sz="1350"/>
            </a:lvl6pPr>
            <a:lvl7pPr>
              <a:defRPr sz="1350"/>
            </a:lvl7pPr>
            <a:lvl8pPr>
              <a:defRPr sz="1350"/>
            </a:lvl8pPr>
            <a:lvl9pPr>
              <a:defRPr sz="1350"/>
            </a:lvl9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u contenu 3"/>
          <p:cNvSpPr>
            <a:spLocks noGrp="1"/>
          </p:cNvSpPr>
          <p:nvPr>
            <p:ph sz="half" idx="2"/>
          </p:nvPr>
        </p:nvSpPr>
        <p:spPr>
          <a:xfrm>
            <a:off x="4648200" y="1059583"/>
            <a:ext cx="4038600" cy="3535040"/>
          </a:xfrm>
        </p:spPr>
        <p:txBody>
          <a:bodyPr>
            <a:normAutofit/>
          </a:bodyPr>
          <a:lstStyle>
            <a:lvl1pPr>
              <a:defRPr sz="1800"/>
            </a:lvl1pPr>
            <a:lvl2pPr>
              <a:defRPr sz="1500"/>
            </a:lvl2pPr>
            <a:lvl3pPr>
              <a:defRPr sz="1350"/>
            </a:lvl3pPr>
            <a:lvl4pPr>
              <a:defRPr sz="1200"/>
            </a:lvl4pPr>
            <a:lvl5pPr>
              <a:defRPr sz="1200"/>
            </a:lvl5pPr>
            <a:lvl6pPr>
              <a:defRPr sz="1350"/>
            </a:lvl6pPr>
            <a:lvl7pPr>
              <a:defRPr sz="1350"/>
            </a:lvl7pPr>
            <a:lvl8pPr>
              <a:defRPr sz="1350"/>
            </a:lvl8pPr>
            <a:lvl9pPr>
              <a:defRPr sz="1350"/>
            </a:lvl9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Espace réservé de la date 4"/>
          <p:cNvSpPr>
            <a:spLocks noGrp="1"/>
          </p:cNvSpPr>
          <p:nvPr>
            <p:ph type="dt" sz="half" idx="10"/>
          </p:nvPr>
        </p:nvSpPr>
        <p:spPr/>
        <p:txBody>
          <a:bodyPr/>
          <a:lstStyle>
            <a:lvl1pPr>
              <a:defRPr>
                <a:latin typeface="Arial Narrow" pitchFamily="34" charset="0"/>
              </a:defRPr>
            </a:lvl1pPr>
          </a:lstStyle>
          <a:p>
            <a:endParaRPr lang="fr-FR" dirty="0"/>
          </a:p>
        </p:txBody>
      </p:sp>
      <p:sp>
        <p:nvSpPr>
          <p:cNvPr id="6" name="Espace réservé du pied de page 5"/>
          <p:cNvSpPr>
            <a:spLocks noGrp="1"/>
          </p:cNvSpPr>
          <p:nvPr>
            <p:ph type="ftr" sz="quarter" idx="11"/>
          </p:nvPr>
        </p:nvSpPr>
        <p:spPr/>
        <p:txBody>
          <a:bodyPr/>
          <a:lstStyle>
            <a:lvl1pPr>
              <a:defRPr>
                <a:latin typeface="Arial Narrow" pitchFamily="34" charset="0"/>
              </a:defRPr>
            </a:lvl1pPr>
          </a:lstStyle>
          <a:p>
            <a:endParaRPr lang="fr-FR" dirty="0"/>
          </a:p>
        </p:txBody>
      </p:sp>
      <p:sp>
        <p:nvSpPr>
          <p:cNvPr id="7" name="Espace réservé du numéro de diapositive 6"/>
          <p:cNvSpPr>
            <a:spLocks noGrp="1"/>
          </p:cNvSpPr>
          <p:nvPr>
            <p:ph type="sldNum" sz="quarter" idx="12"/>
          </p:nvPr>
        </p:nvSpPr>
        <p:spPr/>
        <p:txBody>
          <a:bodyPr/>
          <a:lstStyle>
            <a:lvl1pPr>
              <a:defRPr>
                <a:latin typeface="Arial Narrow" pitchFamily="34" charset="0"/>
              </a:defRPr>
            </a:lvl1pPr>
          </a:lstStyle>
          <a:p>
            <a:fld id="{C8100989-B75F-4602-84D8-19856CD6A586}" type="slidenum">
              <a:rPr lang="fr-FR" smtClean="0"/>
              <a:pPr/>
              <a:t>‹N°›</a:t>
            </a:fld>
            <a:endParaRPr lang="fr-FR" dirty="0"/>
          </a:p>
        </p:txBody>
      </p:sp>
      <p:sp>
        <p:nvSpPr>
          <p:cNvPr id="13" name="Étoile à 4 branches 12"/>
          <p:cNvSpPr/>
          <p:nvPr userDrawn="1"/>
        </p:nvSpPr>
        <p:spPr bwMode="auto">
          <a:xfrm rot="2663104">
            <a:off x="78439" y="439530"/>
            <a:ext cx="431800" cy="378619"/>
          </a:xfrm>
          <a:prstGeom prst="star4">
            <a:avLst/>
          </a:prstGeom>
          <a:solidFill>
            <a:srgbClr val="0072C6">
              <a:alpha val="50000"/>
            </a:srgbClr>
          </a:solidFill>
          <a:ln w="9525" cap="flat" cmpd="sng" algn="ctr">
            <a:noFill/>
            <a:prstDash val="solid"/>
            <a:round/>
            <a:headEnd type="none" w="med" len="med"/>
            <a:tailEnd type="none" w="med" len="med"/>
          </a:ln>
          <a:effectLst/>
        </p:spPr>
        <p:txBody>
          <a:bodyPr/>
          <a:lstStyle/>
          <a:p>
            <a:pPr>
              <a:defRPr/>
            </a:pPr>
            <a:endParaRPr lang="fr-FR" sz="1050" dirty="0"/>
          </a:p>
        </p:txBody>
      </p:sp>
      <p:cxnSp>
        <p:nvCxnSpPr>
          <p:cNvPr id="14" name="Connecteur droit 13"/>
          <p:cNvCxnSpPr/>
          <p:nvPr userDrawn="1"/>
        </p:nvCxnSpPr>
        <p:spPr>
          <a:xfrm>
            <a:off x="0" y="4731990"/>
            <a:ext cx="9144000" cy="0"/>
          </a:xfrm>
          <a:prstGeom prst="line">
            <a:avLst/>
          </a:prstGeom>
        </p:spPr>
        <p:style>
          <a:lnRef idx="1">
            <a:schemeClr val="accent1"/>
          </a:lnRef>
          <a:fillRef idx="0">
            <a:schemeClr val="accent1"/>
          </a:fillRef>
          <a:effectRef idx="0">
            <a:schemeClr val="accent1"/>
          </a:effectRef>
          <a:fontRef idx="minor">
            <a:schemeClr val="tx1"/>
          </a:fontRef>
        </p:style>
      </p:cxnSp>
      <p:pic>
        <p:nvPicPr>
          <p:cNvPr id="12" name="Picture 2"/>
          <p:cNvPicPr>
            <a:picLocks noChangeAspect="1" noChangeArrowheads="1"/>
          </p:cNvPicPr>
          <p:nvPr userDrawn="1"/>
        </p:nvPicPr>
        <p:blipFill>
          <a:blip r:embed="rId2" cstate="print"/>
          <a:srcRect/>
          <a:stretch>
            <a:fillRect/>
          </a:stretch>
        </p:blipFill>
        <p:spPr bwMode="auto">
          <a:xfrm>
            <a:off x="48943" y="4752161"/>
            <a:ext cx="754418" cy="357504"/>
          </a:xfrm>
          <a:prstGeom prst="rect">
            <a:avLst/>
          </a:prstGeom>
          <a:noFill/>
          <a:ln w="9525">
            <a:noFill/>
            <a:miter lim="800000"/>
            <a:headEnd/>
            <a:tailEnd/>
          </a:ln>
        </p:spPr>
      </p:pic>
    </p:spTree>
    <p:extLst>
      <p:ext uri="{BB962C8B-B14F-4D97-AF65-F5344CB8AC3E}">
        <p14:creationId xmlns:p14="http://schemas.microsoft.com/office/powerpoint/2010/main" val="2837006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Vide" type="blank">
  <p:cSld name="Vide">
    <p:spTree>
      <p:nvGrpSpPr>
        <p:cNvPr id="1" name="Shape 17"/>
        <p:cNvGrpSpPr/>
        <p:nvPr/>
      </p:nvGrpSpPr>
      <p:grpSpPr>
        <a:xfrm>
          <a:off x="0" y="0"/>
          <a:ext cx="0" cy="0"/>
          <a:chOff x="0" y="0"/>
          <a:chExt cx="0" cy="0"/>
        </a:xfrm>
      </p:grpSpPr>
      <p:sp>
        <p:nvSpPr>
          <p:cNvPr id="18" name="Google Shape;18;p6"/>
          <p:cNvSpPr txBox="1">
            <a:spLocks noGrp="1"/>
          </p:cNvSpPr>
          <p:nvPr>
            <p:ph type="dt" idx="10"/>
          </p:nvPr>
        </p:nvSpPr>
        <p:spPr>
          <a:xfrm>
            <a:off x="628650" y="4767264"/>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6"/>
          <p:cNvSpPr txBox="1">
            <a:spLocks noGrp="1"/>
          </p:cNvSpPr>
          <p:nvPr>
            <p:ph type="ftr" idx="11"/>
          </p:nvPr>
        </p:nvSpPr>
        <p:spPr>
          <a:xfrm>
            <a:off x="3028950" y="4767264"/>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6"/>
          <p:cNvSpPr txBox="1">
            <a:spLocks noGrp="1"/>
          </p:cNvSpPr>
          <p:nvPr>
            <p:ph type="sldNum" idx="12"/>
          </p:nvPr>
        </p:nvSpPr>
        <p:spPr>
          <a:xfrm>
            <a:off x="6457950" y="4767264"/>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675"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675"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675"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675"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675"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675"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675"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675"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675" b="0" i="0" u="none" strike="noStrike" cap="none">
                <a:solidFill>
                  <a:srgbClr val="888888"/>
                </a:solidFill>
                <a:latin typeface="Calibri"/>
                <a:ea typeface="Calibri"/>
                <a:cs typeface="Calibri"/>
                <a:sym typeface="Calibri"/>
              </a:defRPr>
            </a:lvl9pPr>
          </a:lstStyle>
          <a:p>
            <a:fld id="{00000000-1234-1234-1234-123412341234}" type="slidenum">
              <a:rPr lang="fr-FR" smtClean="0"/>
              <a:pPr/>
              <a:t>‹N°›</a:t>
            </a:fld>
            <a:endParaRPr lang="fr-FR"/>
          </a:p>
        </p:txBody>
      </p:sp>
    </p:spTree>
    <p:extLst>
      <p:ext uri="{BB962C8B-B14F-4D97-AF65-F5344CB8AC3E}">
        <p14:creationId xmlns:p14="http://schemas.microsoft.com/office/powerpoint/2010/main" val="3861372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50"/>
        <p:cNvGrpSpPr/>
        <p:nvPr/>
      </p:nvGrpSpPr>
      <p:grpSpPr>
        <a:xfrm>
          <a:off x="0" y="0"/>
          <a:ext cx="0" cy="0"/>
          <a:chOff x="0" y="0"/>
          <a:chExt cx="0" cy="0"/>
        </a:xfrm>
      </p:grpSpPr>
      <p:sp>
        <p:nvSpPr>
          <p:cNvPr id="51" name="Google Shape;51;p13"/>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52" name="Google Shape;52;p13"/>
          <p:cNvSpPr txBox="1">
            <a:spLocks noGrp="1"/>
          </p:cNvSpPr>
          <p:nvPr>
            <p:ph type="title"/>
          </p:nvPr>
        </p:nvSpPr>
        <p:spPr>
          <a:xfrm>
            <a:off x="1146000" y="244569"/>
            <a:ext cx="3438000" cy="761100"/>
          </a:xfrm>
          <a:prstGeom prst="rect">
            <a:avLst/>
          </a:prstGeom>
          <a:noFill/>
          <a:ln>
            <a:noFill/>
          </a:ln>
        </p:spPr>
        <p:txBody>
          <a:bodyPr spcFirstLastPara="1" wrap="square" lIns="91425" tIns="91425" rIns="91425" bIns="91425" anchor="b" anchorCtr="0">
            <a:noAutofit/>
          </a:bodyPr>
          <a:lstStyle>
            <a:lvl1pPr marL="0" marR="0" lvl="0" indent="0" algn="ctr" rtl="0">
              <a:lnSpc>
                <a:spcPct val="100000"/>
              </a:lnSpc>
              <a:spcBef>
                <a:spcPts val="0"/>
              </a:spcBef>
              <a:spcAft>
                <a:spcPts val="0"/>
              </a:spcAft>
              <a:buClr>
                <a:schemeClr val="dk1"/>
              </a:buClr>
              <a:buSzPts val="2800"/>
              <a:buFont typeface="Calibri"/>
              <a:buNone/>
              <a:defRPr sz="2600" b="1" i="0" u="none" strike="noStrike" cap="none">
                <a:solidFill>
                  <a:srgbClr val="00AFD4"/>
                </a:solidFill>
                <a:latin typeface="Calibri"/>
                <a:ea typeface="Calibri"/>
                <a:cs typeface="Calibri"/>
                <a:sym typeface="Calibri"/>
              </a:defRPr>
            </a:lvl1pPr>
            <a:lvl2pPr lvl="1" indent="0" algn="ctr" rtl="0">
              <a:spcBef>
                <a:spcPts val="0"/>
              </a:spcBef>
              <a:spcAft>
                <a:spcPts val="0"/>
              </a:spcAft>
              <a:buClr>
                <a:schemeClr val="dk1"/>
              </a:buClr>
              <a:buSzPts val="2800"/>
              <a:buFont typeface="Arial"/>
              <a:buNone/>
              <a:defRPr sz="4200">
                <a:solidFill>
                  <a:schemeClr val="dk1"/>
                </a:solidFill>
              </a:defRPr>
            </a:lvl2pPr>
            <a:lvl3pPr lvl="2" indent="0" algn="ctr" rtl="0">
              <a:spcBef>
                <a:spcPts val="0"/>
              </a:spcBef>
              <a:spcAft>
                <a:spcPts val="0"/>
              </a:spcAft>
              <a:buClr>
                <a:schemeClr val="dk1"/>
              </a:buClr>
              <a:buSzPts val="2800"/>
              <a:buFont typeface="Arial"/>
              <a:buNone/>
              <a:defRPr sz="4200">
                <a:solidFill>
                  <a:schemeClr val="dk1"/>
                </a:solidFill>
              </a:defRPr>
            </a:lvl3pPr>
            <a:lvl4pPr lvl="3" indent="0" algn="ctr" rtl="0">
              <a:spcBef>
                <a:spcPts val="0"/>
              </a:spcBef>
              <a:spcAft>
                <a:spcPts val="0"/>
              </a:spcAft>
              <a:buClr>
                <a:schemeClr val="dk1"/>
              </a:buClr>
              <a:buSzPts val="2800"/>
              <a:buFont typeface="Arial"/>
              <a:buNone/>
              <a:defRPr sz="4200">
                <a:solidFill>
                  <a:schemeClr val="dk1"/>
                </a:solidFill>
              </a:defRPr>
            </a:lvl4pPr>
            <a:lvl5pPr lvl="4" indent="0" algn="ctr" rtl="0">
              <a:spcBef>
                <a:spcPts val="0"/>
              </a:spcBef>
              <a:spcAft>
                <a:spcPts val="0"/>
              </a:spcAft>
              <a:buClr>
                <a:schemeClr val="dk1"/>
              </a:buClr>
              <a:buSzPts val="2800"/>
              <a:buFont typeface="Arial"/>
              <a:buNone/>
              <a:defRPr sz="4200">
                <a:solidFill>
                  <a:schemeClr val="dk1"/>
                </a:solidFill>
              </a:defRPr>
            </a:lvl5pPr>
            <a:lvl6pPr lvl="5" indent="0" algn="ctr" rtl="0">
              <a:spcBef>
                <a:spcPts val="0"/>
              </a:spcBef>
              <a:spcAft>
                <a:spcPts val="0"/>
              </a:spcAft>
              <a:buClr>
                <a:schemeClr val="dk1"/>
              </a:buClr>
              <a:buSzPts val="2800"/>
              <a:buFont typeface="Arial"/>
              <a:buNone/>
              <a:defRPr sz="4200">
                <a:solidFill>
                  <a:schemeClr val="dk1"/>
                </a:solidFill>
              </a:defRPr>
            </a:lvl6pPr>
            <a:lvl7pPr lvl="6" indent="0" algn="ctr" rtl="0">
              <a:spcBef>
                <a:spcPts val="0"/>
              </a:spcBef>
              <a:spcAft>
                <a:spcPts val="0"/>
              </a:spcAft>
              <a:buClr>
                <a:schemeClr val="dk1"/>
              </a:buClr>
              <a:buSzPts val="2800"/>
              <a:buFont typeface="Arial"/>
              <a:buNone/>
              <a:defRPr sz="4200">
                <a:solidFill>
                  <a:schemeClr val="dk1"/>
                </a:solidFill>
              </a:defRPr>
            </a:lvl7pPr>
            <a:lvl8pPr lvl="7" indent="0" algn="ctr" rtl="0">
              <a:spcBef>
                <a:spcPts val="0"/>
              </a:spcBef>
              <a:spcAft>
                <a:spcPts val="0"/>
              </a:spcAft>
              <a:buClr>
                <a:schemeClr val="dk1"/>
              </a:buClr>
              <a:buSzPts val="2800"/>
              <a:buFont typeface="Arial"/>
              <a:buNone/>
              <a:defRPr sz="4200">
                <a:solidFill>
                  <a:schemeClr val="dk1"/>
                </a:solidFill>
              </a:defRPr>
            </a:lvl8pPr>
            <a:lvl9pPr lvl="8" indent="0" algn="ctr" rtl="0">
              <a:spcBef>
                <a:spcPts val="0"/>
              </a:spcBef>
              <a:spcAft>
                <a:spcPts val="0"/>
              </a:spcAft>
              <a:buClr>
                <a:schemeClr val="dk1"/>
              </a:buClr>
              <a:buSzPts val="2800"/>
              <a:buFont typeface="Arial"/>
              <a:buNone/>
              <a:defRPr sz="4200">
                <a:solidFill>
                  <a:schemeClr val="dk1"/>
                </a:solidFill>
              </a:defRPr>
            </a:lvl9pPr>
          </a:lstStyle>
          <a:p>
            <a:endParaRPr/>
          </a:p>
        </p:txBody>
      </p:sp>
      <p:sp>
        <p:nvSpPr>
          <p:cNvPr id="53" name="Google Shape;53;p13"/>
          <p:cNvSpPr txBox="1">
            <a:spLocks noGrp="1"/>
          </p:cNvSpPr>
          <p:nvPr>
            <p:ph type="subTitle" idx="1"/>
          </p:nvPr>
        </p:nvSpPr>
        <p:spPr>
          <a:xfrm>
            <a:off x="1146000" y="1846575"/>
            <a:ext cx="3438000" cy="1235100"/>
          </a:xfrm>
          <a:prstGeom prst="rect">
            <a:avLst/>
          </a:prstGeom>
          <a:noFill/>
          <a:ln>
            <a:noFill/>
          </a:ln>
        </p:spPr>
        <p:txBody>
          <a:bodyPr spcFirstLastPara="1" wrap="square" lIns="91425" tIns="91425" rIns="91425" bIns="91425" anchor="t" anchorCtr="0">
            <a:noAutofit/>
          </a:bodyPr>
          <a:lstStyle>
            <a:lvl1pPr marL="0" marR="0" lvl="0" indent="0" algn="ctr" rtl="0">
              <a:lnSpc>
                <a:spcPct val="100000"/>
              </a:lnSpc>
              <a:spcBef>
                <a:spcPts val="0"/>
              </a:spcBef>
              <a:spcAft>
                <a:spcPts val="0"/>
              </a:spcAft>
              <a:buClr>
                <a:schemeClr val="dk2"/>
              </a:buClr>
              <a:buSzPts val="1800"/>
              <a:buFont typeface="Calibri"/>
              <a:buNone/>
              <a:defRPr sz="2100" b="0" i="0" u="none" strike="noStrike" cap="none">
                <a:solidFill>
                  <a:schemeClr val="dk2"/>
                </a:solidFill>
                <a:latin typeface="Calibri"/>
                <a:ea typeface="Calibri"/>
                <a:cs typeface="Calibri"/>
                <a:sym typeface="Calibri"/>
              </a:defRPr>
            </a:lvl1pPr>
            <a:lvl2pPr marL="457200" marR="0" lvl="1" indent="0" algn="ctr" rtl="0">
              <a:lnSpc>
                <a:spcPct val="100000"/>
              </a:lnSpc>
              <a:spcBef>
                <a:spcPts val="0"/>
              </a:spcBef>
              <a:spcAft>
                <a:spcPts val="0"/>
              </a:spcAft>
              <a:buClr>
                <a:schemeClr val="dk2"/>
              </a:buClr>
              <a:buSzPts val="1400"/>
              <a:buFont typeface="Arial"/>
              <a:buNone/>
              <a:defRPr sz="2100" b="0" i="0" u="none" strike="noStrike" cap="none">
                <a:solidFill>
                  <a:schemeClr val="dk2"/>
                </a:solidFill>
                <a:latin typeface="Arial"/>
                <a:ea typeface="Arial"/>
                <a:cs typeface="Arial"/>
                <a:sym typeface="Arial"/>
              </a:defRPr>
            </a:lvl2pPr>
            <a:lvl3pPr marL="914400" marR="0" lvl="2" indent="0" algn="ctr" rtl="0">
              <a:lnSpc>
                <a:spcPct val="100000"/>
              </a:lnSpc>
              <a:spcBef>
                <a:spcPts val="0"/>
              </a:spcBef>
              <a:spcAft>
                <a:spcPts val="0"/>
              </a:spcAft>
              <a:buClr>
                <a:schemeClr val="dk2"/>
              </a:buClr>
              <a:buSzPts val="1400"/>
              <a:buFont typeface="Arial"/>
              <a:buNone/>
              <a:defRPr sz="2100" b="0" i="0" u="none" strike="noStrike" cap="none">
                <a:solidFill>
                  <a:schemeClr val="dk2"/>
                </a:solidFill>
                <a:latin typeface="Arial"/>
                <a:ea typeface="Arial"/>
                <a:cs typeface="Arial"/>
                <a:sym typeface="Arial"/>
              </a:defRPr>
            </a:lvl3pPr>
            <a:lvl4pPr marL="1371600" marR="0" lvl="3" indent="0" algn="ctr" rtl="0">
              <a:lnSpc>
                <a:spcPct val="100000"/>
              </a:lnSpc>
              <a:spcBef>
                <a:spcPts val="0"/>
              </a:spcBef>
              <a:spcAft>
                <a:spcPts val="0"/>
              </a:spcAft>
              <a:buClr>
                <a:schemeClr val="dk2"/>
              </a:buClr>
              <a:buSzPts val="1400"/>
              <a:buFont typeface="Arial"/>
              <a:buNone/>
              <a:defRPr sz="2100" b="0" i="0" u="none" strike="noStrike" cap="none">
                <a:solidFill>
                  <a:schemeClr val="dk2"/>
                </a:solidFill>
                <a:latin typeface="Arial"/>
                <a:ea typeface="Arial"/>
                <a:cs typeface="Arial"/>
                <a:sym typeface="Arial"/>
              </a:defRPr>
            </a:lvl4pPr>
            <a:lvl5pPr marL="1828800" marR="0" lvl="4" indent="0" algn="ctr" rtl="0">
              <a:lnSpc>
                <a:spcPct val="100000"/>
              </a:lnSpc>
              <a:spcBef>
                <a:spcPts val="0"/>
              </a:spcBef>
              <a:spcAft>
                <a:spcPts val="0"/>
              </a:spcAft>
              <a:buClr>
                <a:schemeClr val="dk2"/>
              </a:buClr>
              <a:buSzPts val="1400"/>
              <a:buFont typeface="Arial"/>
              <a:buNone/>
              <a:defRPr sz="2100" b="0" i="0" u="none" strike="noStrike" cap="none">
                <a:solidFill>
                  <a:schemeClr val="dk2"/>
                </a:solidFill>
                <a:latin typeface="Arial"/>
                <a:ea typeface="Arial"/>
                <a:cs typeface="Arial"/>
                <a:sym typeface="Arial"/>
              </a:defRPr>
            </a:lvl5pPr>
            <a:lvl6pPr marL="2286000" marR="0" lvl="5" indent="0" algn="ctr" rtl="0">
              <a:lnSpc>
                <a:spcPct val="100000"/>
              </a:lnSpc>
              <a:spcBef>
                <a:spcPts val="0"/>
              </a:spcBef>
              <a:spcAft>
                <a:spcPts val="0"/>
              </a:spcAft>
              <a:buClr>
                <a:schemeClr val="dk2"/>
              </a:buClr>
              <a:buSzPts val="1400"/>
              <a:buFont typeface="Arial"/>
              <a:buNone/>
              <a:defRPr sz="2100" b="0" i="0" u="none" strike="noStrike" cap="none">
                <a:solidFill>
                  <a:schemeClr val="dk2"/>
                </a:solidFill>
                <a:latin typeface="Arial"/>
                <a:ea typeface="Arial"/>
                <a:cs typeface="Arial"/>
                <a:sym typeface="Arial"/>
              </a:defRPr>
            </a:lvl6pPr>
            <a:lvl7pPr marL="2743200" marR="0" lvl="6" indent="0" algn="ctr" rtl="0">
              <a:lnSpc>
                <a:spcPct val="100000"/>
              </a:lnSpc>
              <a:spcBef>
                <a:spcPts val="0"/>
              </a:spcBef>
              <a:spcAft>
                <a:spcPts val="0"/>
              </a:spcAft>
              <a:buClr>
                <a:schemeClr val="dk2"/>
              </a:buClr>
              <a:buSzPts val="1400"/>
              <a:buFont typeface="Arial"/>
              <a:buNone/>
              <a:defRPr sz="2100" b="0" i="0" u="none" strike="noStrike" cap="none">
                <a:solidFill>
                  <a:schemeClr val="dk2"/>
                </a:solidFill>
                <a:latin typeface="Arial"/>
                <a:ea typeface="Arial"/>
                <a:cs typeface="Arial"/>
                <a:sym typeface="Arial"/>
              </a:defRPr>
            </a:lvl7pPr>
            <a:lvl8pPr marL="3200400" marR="0" lvl="7" indent="0" algn="ctr" rtl="0">
              <a:lnSpc>
                <a:spcPct val="100000"/>
              </a:lnSpc>
              <a:spcBef>
                <a:spcPts val="0"/>
              </a:spcBef>
              <a:spcAft>
                <a:spcPts val="0"/>
              </a:spcAft>
              <a:buClr>
                <a:schemeClr val="dk2"/>
              </a:buClr>
              <a:buSzPts val="1400"/>
              <a:buFont typeface="Arial"/>
              <a:buNone/>
              <a:defRPr sz="2100" b="0" i="0" u="none" strike="noStrike" cap="none">
                <a:solidFill>
                  <a:schemeClr val="dk2"/>
                </a:solidFill>
                <a:latin typeface="Arial"/>
                <a:ea typeface="Arial"/>
                <a:cs typeface="Arial"/>
                <a:sym typeface="Arial"/>
              </a:defRPr>
            </a:lvl8pPr>
            <a:lvl9pPr marL="3657600" marR="0" lvl="8" indent="0" algn="ctr" rtl="0">
              <a:lnSpc>
                <a:spcPct val="100000"/>
              </a:lnSpc>
              <a:spcBef>
                <a:spcPts val="0"/>
              </a:spcBef>
              <a:spcAft>
                <a:spcPts val="0"/>
              </a:spcAft>
              <a:buClr>
                <a:schemeClr val="dk2"/>
              </a:buClr>
              <a:buSzPts val="1400"/>
              <a:buFont typeface="Arial"/>
              <a:buNone/>
              <a:defRPr sz="2100" b="0" i="0" u="none" strike="noStrike" cap="none">
                <a:solidFill>
                  <a:schemeClr val="dk2"/>
                </a:solidFill>
                <a:latin typeface="Arial"/>
                <a:ea typeface="Arial"/>
                <a:cs typeface="Arial"/>
                <a:sym typeface="Arial"/>
              </a:defRPr>
            </a:lvl9pPr>
          </a:lstStyle>
          <a:p>
            <a:endParaRPr/>
          </a:p>
        </p:txBody>
      </p:sp>
      <p:sp>
        <p:nvSpPr>
          <p:cNvPr id="54" name="Google Shape;54;p13"/>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Autofit/>
          </a:bodyPr>
          <a:lstStyle>
            <a:lvl1pPr marL="457200" marR="0" lvl="0" indent="-228600" algn="l" rtl="0">
              <a:lnSpc>
                <a:spcPct val="115000"/>
              </a:lnSpc>
              <a:spcBef>
                <a:spcPts val="0"/>
              </a:spcBef>
              <a:spcAft>
                <a:spcPts val="0"/>
              </a:spcAft>
              <a:buClr>
                <a:schemeClr val="dk2"/>
              </a:buClr>
              <a:buSzPts val="1800"/>
              <a:buFont typeface="Calibri"/>
              <a:buNone/>
              <a:defRPr sz="1800" b="0" i="0" u="none" strike="noStrike" cap="none">
                <a:solidFill>
                  <a:schemeClr val="dk2"/>
                </a:solidFill>
                <a:latin typeface="Calibri"/>
                <a:ea typeface="Calibri"/>
                <a:cs typeface="Calibri"/>
                <a:sym typeface="Calibri"/>
              </a:defRPr>
            </a:lvl1pPr>
            <a:lvl2pPr marL="914400" marR="0" lvl="1" indent="-228600" algn="l" rtl="0">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2pPr>
            <a:lvl3pPr marL="1371600" marR="0" lvl="2" indent="-228600" algn="l" rtl="0">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3pPr>
            <a:lvl4pPr marL="1828800" marR="0" lvl="3" indent="-228600" algn="l" rtl="0">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4pPr>
            <a:lvl5pPr marL="2286000" marR="0" lvl="4" indent="-228600" algn="l" rtl="0">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5pPr>
            <a:lvl6pPr marL="2743200" marR="0" lvl="5" indent="-228600" algn="l" rtl="0">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6pPr>
            <a:lvl7pPr marL="3200400" marR="0" lvl="6" indent="-228600" algn="l" rtl="0">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7pPr>
            <a:lvl8pPr marL="3657600" marR="0" lvl="7" indent="-228600" algn="l" rtl="0">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8pPr>
            <a:lvl9pPr marL="4114800" marR="0" lvl="8" indent="-228600" algn="l" rtl="0">
              <a:lnSpc>
                <a:spcPct val="115000"/>
              </a:lnSpc>
              <a:spcBef>
                <a:spcPts val="1600"/>
              </a:spcBef>
              <a:spcAft>
                <a:spcPts val="1600"/>
              </a:spcAft>
              <a:buClr>
                <a:schemeClr val="dk2"/>
              </a:buClr>
              <a:buSzPts val="1400"/>
              <a:buFont typeface="Arial"/>
              <a:buNone/>
              <a:defRPr sz="1400" b="0" i="0" u="none" strike="noStrike" cap="none">
                <a:solidFill>
                  <a:schemeClr val="dk2"/>
                </a:solidFill>
                <a:latin typeface="Arial"/>
                <a:ea typeface="Arial"/>
                <a:cs typeface="Arial"/>
                <a:sym typeface="Arial"/>
              </a:defRPr>
            </a:lvl9pPr>
          </a:lstStyle>
          <a:p>
            <a:endParaRPr/>
          </a:p>
        </p:txBody>
      </p:sp>
      <p:sp>
        <p:nvSpPr>
          <p:cNvPr id="55" name="Google Shape;55;p13"/>
          <p:cNvSpPr txBox="1">
            <a:spLocks noGrp="1"/>
          </p:cNvSpPr>
          <p:nvPr>
            <p:ph type="sldNum" idx="12"/>
          </p:nvPr>
        </p:nvSpPr>
        <p:spPr>
          <a:xfrm>
            <a:off x="8464319" y="4663216"/>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numCol="1"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numCol="1"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numCol="1"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ltLang="fr"/>
              <a:t>‹N°›</a:t>
            </a:fld>
            <a:endParaRPr/>
          </a:p>
        </p:txBody>
      </p:sp>
    </p:spTree>
    <p:extLst>
      <p:ext uri="{BB962C8B-B14F-4D97-AF65-F5344CB8AC3E}">
        <p14:creationId xmlns:p14="http://schemas.microsoft.com/office/powerpoint/2010/main" val="21246630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fr"/>
              <a:t>‹N°›</a:t>
            </a:fld>
            <a:endParaRPr/>
          </a:p>
        </p:txBody>
      </p:sp>
    </p:spTree>
  </p:cSld>
  <p:clrMap bg1="lt1" tx1="dk1" bg2="dk2" tx2="lt2" accent1="accent1" accent2="accent2" accent3="accent3" accent4="accent4" accent5="accent5" accent6="accent6" hlink="hlink" folHlink="folHlink"/>
  <p:sldLayoutIdLst>
    <p:sldLayoutId id="2147483650" r:id="rId1"/>
    <p:sldLayoutId id="2147483651" r:id="rId2"/>
    <p:sldLayoutId id="2147483653" r:id="rId3"/>
    <p:sldLayoutId id="2147483654" r:id="rId4"/>
    <p:sldLayoutId id="2147483655" r:id="rId5"/>
    <p:sldLayoutId id="2147483656" r:id="rId6"/>
    <p:sldLayoutId id="2147483657" r:id="rId7"/>
    <p:sldLayoutId id="2147483659" r:id="rId8"/>
    <p:sldLayoutId id="2147483662" r:id="rId9"/>
    <p:sldLayoutId id="2147483663" r:id="rId10"/>
    <p:sldLayoutId id="2147483664" r:id="rId11"/>
    <p:sldLayoutId id="2147483665" r:id="rId12"/>
    <p:sldLayoutId id="2147483666" r:id="rId13"/>
    <p:sldLayoutId id="2147483667"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9.xml"/><Relationship Id="rId4" Type="http://schemas.openxmlformats.org/officeDocument/2006/relationships/image" Target="../media/image1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6.xml"/><Relationship Id="rId1" Type="http://schemas.openxmlformats.org/officeDocument/2006/relationships/slideLayout" Target="../slideLayouts/slideLayout9.xml"/><Relationship Id="rId4" Type="http://schemas.openxmlformats.org/officeDocument/2006/relationships/image" Target="../media/image13.png"/></Relationships>
</file>

<file path=ppt/slides/_rels/slide35.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36.xml.rels><?xml version="1.0" encoding="UTF-8" standalone="yes"?>
<Relationships xmlns="http://schemas.openxmlformats.org/package/2006/relationships"><Relationship Id="rId2" Type="http://schemas.openxmlformats.org/officeDocument/2006/relationships/hyperlink" Target="https://solidarites-sante.gouv.fr/IMG/pdf/20161207_-_guide_des_bonnes_pratiques_pa_ph.pdf" TargetMode="Externa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hyperlink" Target="mailto:cyril.desjeux@handeo.fr" TargetMode="External"/><Relationship Id="rId7"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15.png"/><Relationship Id="rId11" Type="http://schemas.openxmlformats.org/officeDocument/2006/relationships/image" Target="../media/image19.png"/><Relationship Id="rId5" Type="http://schemas.openxmlformats.org/officeDocument/2006/relationships/image" Target="../media/image14.jpg"/><Relationship Id="rId10" Type="http://schemas.openxmlformats.org/officeDocument/2006/relationships/image" Target="../media/image13.png"/><Relationship Id="rId4" Type="http://schemas.openxmlformats.org/officeDocument/2006/relationships/hyperlink" Target="http://www.handeo.fr/" TargetMode="External"/><Relationship Id="rId9"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cxnSp>
        <p:nvCxnSpPr>
          <p:cNvPr id="224" name="Google Shape;224;p34"/>
          <p:cNvCxnSpPr/>
          <p:nvPr/>
        </p:nvCxnSpPr>
        <p:spPr>
          <a:xfrm>
            <a:off x="1133400" y="2695100"/>
            <a:ext cx="8001000" cy="0"/>
          </a:xfrm>
          <a:prstGeom prst="straightConnector1">
            <a:avLst/>
          </a:prstGeom>
          <a:noFill/>
          <a:ln w="9525" cap="flat" cmpd="sng">
            <a:solidFill>
              <a:srgbClr val="666666"/>
            </a:solidFill>
            <a:prstDash val="dot"/>
            <a:round/>
            <a:headEnd type="none" w="med" len="med"/>
            <a:tailEnd type="none" w="med" len="med"/>
          </a:ln>
        </p:spPr>
      </p:cxnSp>
      <p:cxnSp>
        <p:nvCxnSpPr>
          <p:cNvPr id="225" name="Google Shape;225;p34"/>
          <p:cNvCxnSpPr/>
          <p:nvPr/>
        </p:nvCxnSpPr>
        <p:spPr>
          <a:xfrm>
            <a:off x="1209600" y="2085500"/>
            <a:ext cx="8001000" cy="0"/>
          </a:xfrm>
          <a:prstGeom prst="straightConnector1">
            <a:avLst/>
          </a:prstGeom>
          <a:noFill/>
          <a:ln w="9525" cap="flat" cmpd="sng">
            <a:solidFill>
              <a:srgbClr val="666666"/>
            </a:solidFill>
            <a:prstDash val="dot"/>
            <a:round/>
            <a:headEnd type="none" w="med" len="med"/>
            <a:tailEnd type="none" w="med" len="med"/>
          </a:ln>
        </p:spPr>
      </p:cxnSp>
      <p:cxnSp>
        <p:nvCxnSpPr>
          <p:cNvPr id="226" name="Google Shape;226;p34"/>
          <p:cNvCxnSpPr/>
          <p:nvPr/>
        </p:nvCxnSpPr>
        <p:spPr>
          <a:xfrm>
            <a:off x="152550" y="0"/>
            <a:ext cx="815100" cy="462300"/>
          </a:xfrm>
          <a:prstGeom prst="straightConnector1">
            <a:avLst/>
          </a:prstGeom>
          <a:noFill/>
          <a:ln w="9525" cap="flat" cmpd="sng">
            <a:solidFill>
              <a:srgbClr val="999999"/>
            </a:solidFill>
            <a:prstDash val="solid"/>
            <a:round/>
            <a:headEnd type="none" w="med" len="med"/>
            <a:tailEnd type="none" w="med" len="med"/>
          </a:ln>
        </p:spPr>
      </p:cxnSp>
      <p:sp>
        <p:nvSpPr>
          <p:cNvPr id="227" name="Google Shape;227;p34"/>
          <p:cNvSpPr txBox="1"/>
          <p:nvPr/>
        </p:nvSpPr>
        <p:spPr>
          <a:xfrm>
            <a:off x="98300" y="657575"/>
            <a:ext cx="270300" cy="464400"/>
          </a:xfrm>
          <a:prstGeom prst="rect">
            <a:avLst/>
          </a:prstGeom>
          <a:noFill/>
          <a:ln>
            <a:noFill/>
          </a:ln>
        </p:spPr>
        <p:txBody>
          <a:bodyPr spcFirstLastPara="1" wrap="square" lIns="91425" tIns="91425" rIns="91425" bIns="91425" anchor="t" anchorCtr="0">
            <a:noAutofit/>
          </a:bodyPr>
          <a:lstStyle/>
          <a:p>
            <a:r>
              <a:rPr lang="fr" sz="2400" b="1">
                <a:solidFill>
                  <a:srgbClr val="FFFFFF"/>
                </a:solidFill>
              </a:rPr>
              <a:t>1</a:t>
            </a:r>
            <a:endParaRPr sz="2400" b="1">
              <a:solidFill>
                <a:srgbClr val="FFFFFF"/>
              </a:solidFill>
            </a:endParaRPr>
          </a:p>
        </p:txBody>
      </p:sp>
      <p:sp>
        <p:nvSpPr>
          <p:cNvPr id="228" name="Google Shape;228;p34"/>
          <p:cNvSpPr/>
          <p:nvPr/>
        </p:nvSpPr>
        <p:spPr>
          <a:xfrm>
            <a:off x="-9600" y="0"/>
            <a:ext cx="9144000" cy="5143500"/>
          </a:xfrm>
          <a:prstGeom prst="rtTriangle">
            <a:avLst/>
          </a:prstGeom>
          <a:solidFill>
            <a:srgbClr val="00AFD4"/>
          </a:solidFill>
          <a:ln>
            <a:noFill/>
          </a:ln>
        </p:spPr>
        <p:txBody>
          <a:bodyPr spcFirstLastPara="1" wrap="square" lIns="91425" tIns="91425" rIns="91425" bIns="91425" numCol="1" anchor="ctr" anchorCtr="0">
            <a:noAutofit/>
          </a:bodyPr>
          <a:lstStyle/>
          <a:p>
            <a:endParaRPr sz="2400" b="1">
              <a:solidFill>
                <a:srgbClr val="00AFD4"/>
              </a:solidFill>
            </a:endParaRPr>
          </a:p>
        </p:txBody>
      </p:sp>
      <p:sp>
        <p:nvSpPr>
          <p:cNvPr id="229" name="Google Shape;229;p34"/>
          <p:cNvSpPr txBox="1"/>
          <p:nvPr/>
        </p:nvSpPr>
        <p:spPr>
          <a:xfrm>
            <a:off x="-19200" y="2144240"/>
            <a:ext cx="9144000" cy="462300"/>
          </a:xfrm>
          <a:prstGeom prst="rect">
            <a:avLst/>
          </a:prstGeom>
          <a:solidFill>
            <a:srgbClr val="FFFFFF"/>
          </a:solidFill>
          <a:ln w="9525" cap="flat" cmpd="sng">
            <a:solidFill>
              <a:srgbClr val="8A195A">
                <a:alpha val="0"/>
              </a:srgbClr>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fr-FR" sz="2000" b="1" dirty="0">
                <a:solidFill>
                  <a:srgbClr val="3D6672"/>
                </a:solidFill>
              </a:rPr>
              <a:t>Prestation de Compensation du Handicap – volet aide humaine</a:t>
            </a:r>
          </a:p>
        </p:txBody>
      </p:sp>
      <p:cxnSp>
        <p:nvCxnSpPr>
          <p:cNvPr id="230" name="Google Shape;230;p34"/>
          <p:cNvCxnSpPr/>
          <p:nvPr/>
        </p:nvCxnSpPr>
        <p:spPr>
          <a:xfrm>
            <a:off x="8328900" y="4596875"/>
            <a:ext cx="815100" cy="462300"/>
          </a:xfrm>
          <a:prstGeom prst="straightConnector1">
            <a:avLst/>
          </a:prstGeom>
          <a:noFill/>
          <a:ln w="9525" cap="flat" cmpd="sng">
            <a:solidFill>
              <a:srgbClr val="999999"/>
            </a:solidFill>
            <a:prstDash val="solid"/>
            <a:round/>
            <a:headEnd type="none" w="med" len="med"/>
            <a:tailEnd type="none" w="med" len="med"/>
          </a:ln>
        </p:spPr>
      </p:cxnSp>
    </p:spTree>
    <p:extLst>
      <p:ext uri="{BB962C8B-B14F-4D97-AF65-F5344CB8AC3E}">
        <p14:creationId xmlns:p14="http://schemas.microsoft.com/office/powerpoint/2010/main" val="39444952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6"/>
          <p:cNvSpPr txBox="1"/>
          <p:nvPr/>
        </p:nvSpPr>
        <p:spPr>
          <a:xfrm>
            <a:off x="98300" y="657575"/>
            <a:ext cx="270300" cy="464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fr" sz="2400" b="1" i="0" u="none" strike="noStrike" cap="none">
                <a:solidFill>
                  <a:srgbClr val="FFFFFF"/>
                </a:solidFill>
                <a:latin typeface="Trebuchet MS"/>
                <a:ea typeface="Trebuchet MS"/>
                <a:cs typeface="Trebuchet MS"/>
                <a:sym typeface="Trebuchet MS"/>
              </a:rPr>
              <a:t>2</a:t>
            </a:r>
            <a:endParaRPr sz="2400" b="1" i="0" u="none" strike="noStrike" cap="none">
              <a:solidFill>
                <a:srgbClr val="FFFFFF"/>
              </a:solidFill>
              <a:latin typeface="Trebuchet MS"/>
              <a:ea typeface="Trebuchet MS"/>
              <a:cs typeface="Trebuchet MS"/>
              <a:sym typeface="Trebuchet MS"/>
            </a:endParaRPr>
          </a:p>
        </p:txBody>
      </p:sp>
      <p:sp>
        <p:nvSpPr>
          <p:cNvPr id="100" name="Google Shape;100;p16"/>
          <p:cNvSpPr txBox="1">
            <a:spLocks noGrp="1"/>
          </p:cNvSpPr>
          <p:nvPr>
            <p:ph type="title"/>
          </p:nvPr>
        </p:nvSpPr>
        <p:spPr>
          <a:xfrm>
            <a:off x="691200" y="628125"/>
            <a:ext cx="8660100" cy="493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fr" sz="2100" b="0" dirty="0"/>
              <a:t>4.</a:t>
            </a:r>
            <a:r>
              <a:rPr lang="fr" sz="2100" dirty="0">
                <a:latin typeface="Roboto"/>
                <a:ea typeface="Roboto"/>
                <a:cs typeface="Roboto"/>
                <a:sym typeface="Roboto"/>
              </a:rPr>
              <a:t> </a:t>
            </a:r>
            <a:r>
              <a:rPr lang="fr" sz="2100" b="0" dirty="0">
                <a:latin typeface="Roboto Medium"/>
                <a:ea typeface="Roboto Medium"/>
                <a:cs typeface="Roboto Medium"/>
                <a:sym typeface="Roboto Medium"/>
              </a:rPr>
              <a:t>Les domaines d’aides humaines au titre de la PCH</a:t>
            </a:r>
            <a:endParaRPr sz="2100" dirty="0">
              <a:latin typeface="Roboto"/>
              <a:ea typeface="Roboto"/>
              <a:cs typeface="Roboto"/>
              <a:sym typeface="Roboto"/>
            </a:endParaRPr>
          </a:p>
        </p:txBody>
      </p:sp>
      <p:sp>
        <p:nvSpPr>
          <p:cNvPr id="101" name="Google Shape;101;p16"/>
          <p:cNvSpPr/>
          <p:nvPr/>
        </p:nvSpPr>
        <p:spPr>
          <a:xfrm rot="5400000">
            <a:off x="8020525" y="1639600"/>
            <a:ext cx="318000" cy="160500"/>
          </a:xfrm>
          <a:prstGeom prst="homePlate">
            <a:avLst>
              <a:gd name="adj" fmla="val 50000"/>
            </a:avLst>
          </a:prstGeom>
          <a:solidFill>
            <a:srgbClr val="E6007E"/>
          </a:solidFill>
          <a:ln w="9525"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2" name="Google Shape;102;p16"/>
          <p:cNvPicPr preferRelativeResize="0"/>
          <p:nvPr/>
        </p:nvPicPr>
        <p:blipFill>
          <a:blip r:embed="rId3">
            <a:alphaModFix/>
          </a:blip>
          <a:stretch>
            <a:fillRect/>
          </a:stretch>
        </p:blipFill>
        <p:spPr>
          <a:xfrm>
            <a:off x="228600" y="2095500"/>
            <a:ext cx="8839200" cy="260759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17"/>
          <p:cNvSpPr txBox="1"/>
          <p:nvPr/>
        </p:nvSpPr>
        <p:spPr>
          <a:xfrm>
            <a:off x="98300" y="657575"/>
            <a:ext cx="270300" cy="464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fr" sz="2400" b="1" i="0" u="none" strike="noStrike" cap="none">
                <a:solidFill>
                  <a:srgbClr val="FFFFFF"/>
                </a:solidFill>
                <a:latin typeface="Trebuchet MS"/>
                <a:ea typeface="Trebuchet MS"/>
                <a:cs typeface="Trebuchet MS"/>
                <a:sym typeface="Trebuchet MS"/>
              </a:rPr>
              <a:t>2</a:t>
            </a:r>
            <a:endParaRPr sz="2400" b="1" i="0" u="none" strike="noStrike" cap="none">
              <a:solidFill>
                <a:srgbClr val="FFFFFF"/>
              </a:solidFill>
              <a:latin typeface="Trebuchet MS"/>
              <a:ea typeface="Trebuchet MS"/>
              <a:cs typeface="Trebuchet MS"/>
              <a:sym typeface="Trebuchet MS"/>
            </a:endParaRPr>
          </a:p>
        </p:txBody>
      </p:sp>
      <p:sp>
        <p:nvSpPr>
          <p:cNvPr id="108" name="Google Shape;108;p17"/>
          <p:cNvSpPr txBox="1">
            <a:spLocks noGrp="1"/>
          </p:cNvSpPr>
          <p:nvPr>
            <p:ph type="title"/>
          </p:nvPr>
        </p:nvSpPr>
        <p:spPr>
          <a:xfrm>
            <a:off x="123200" y="1394675"/>
            <a:ext cx="2423400" cy="1432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fr" sz="2100" b="0"/>
              <a:t>5. Les domaines d’aides humaines au titre de la PCH </a:t>
            </a:r>
            <a:endParaRPr sz="2000" b="0"/>
          </a:p>
        </p:txBody>
      </p:sp>
      <p:cxnSp>
        <p:nvCxnSpPr>
          <p:cNvPr id="109" name="Google Shape;109;p17"/>
          <p:cNvCxnSpPr/>
          <p:nvPr/>
        </p:nvCxnSpPr>
        <p:spPr>
          <a:xfrm>
            <a:off x="207925" y="2790000"/>
            <a:ext cx="1968300" cy="0"/>
          </a:xfrm>
          <a:prstGeom prst="straightConnector1">
            <a:avLst/>
          </a:prstGeom>
          <a:noFill/>
          <a:ln w="28575" cap="flat" cmpd="sng">
            <a:solidFill>
              <a:srgbClr val="00AFD2"/>
            </a:solidFill>
            <a:prstDash val="solid"/>
            <a:round/>
            <a:headEnd type="none" w="med" len="med"/>
            <a:tailEnd type="none" w="med" len="med"/>
          </a:ln>
        </p:spPr>
      </p:cxnSp>
      <p:sp>
        <p:nvSpPr>
          <p:cNvPr id="110" name="Google Shape;110;p17"/>
          <p:cNvSpPr/>
          <p:nvPr/>
        </p:nvSpPr>
        <p:spPr>
          <a:xfrm>
            <a:off x="633250" y="930425"/>
            <a:ext cx="1780500" cy="4644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1" name="Google Shape;111;p17"/>
          <p:cNvPicPr preferRelativeResize="0"/>
          <p:nvPr/>
        </p:nvPicPr>
        <p:blipFill>
          <a:blip r:embed="rId3">
            <a:alphaModFix/>
          </a:blip>
          <a:stretch>
            <a:fillRect/>
          </a:stretch>
        </p:blipFill>
        <p:spPr>
          <a:xfrm>
            <a:off x="2699000" y="0"/>
            <a:ext cx="6246532" cy="514350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cxnSp>
        <p:nvCxnSpPr>
          <p:cNvPr id="224" name="Google Shape;224;p34"/>
          <p:cNvCxnSpPr/>
          <p:nvPr/>
        </p:nvCxnSpPr>
        <p:spPr>
          <a:xfrm>
            <a:off x="1133400" y="2695100"/>
            <a:ext cx="8001000" cy="0"/>
          </a:xfrm>
          <a:prstGeom prst="straightConnector1">
            <a:avLst/>
          </a:prstGeom>
          <a:noFill/>
          <a:ln w="9525" cap="flat" cmpd="sng">
            <a:solidFill>
              <a:srgbClr val="666666"/>
            </a:solidFill>
            <a:prstDash val="dot"/>
            <a:round/>
            <a:headEnd type="none" w="med" len="med"/>
            <a:tailEnd type="none" w="med" len="med"/>
          </a:ln>
        </p:spPr>
      </p:cxnSp>
      <p:cxnSp>
        <p:nvCxnSpPr>
          <p:cNvPr id="225" name="Google Shape;225;p34"/>
          <p:cNvCxnSpPr/>
          <p:nvPr/>
        </p:nvCxnSpPr>
        <p:spPr>
          <a:xfrm>
            <a:off x="1209600" y="2085500"/>
            <a:ext cx="8001000" cy="0"/>
          </a:xfrm>
          <a:prstGeom prst="straightConnector1">
            <a:avLst/>
          </a:prstGeom>
          <a:noFill/>
          <a:ln w="9525" cap="flat" cmpd="sng">
            <a:solidFill>
              <a:srgbClr val="666666"/>
            </a:solidFill>
            <a:prstDash val="dot"/>
            <a:round/>
            <a:headEnd type="none" w="med" len="med"/>
            <a:tailEnd type="none" w="med" len="med"/>
          </a:ln>
        </p:spPr>
      </p:cxnSp>
      <p:cxnSp>
        <p:nvCxnSpPr>
          <p:cNvPr id="226" name="Google Shape;226;p34"/>
          <p:cNvCxnSpPr/>
          <p:nvPr/>
        </p:nvCxnSpPr>
        <p:spPr>
          <a:xfrm>
            <a:off x="152550" y="0"/>
            <a:ext cx="815100" cy="462300"/>
          </a:xfrm>
          <a:prstGeom prst="straightConnector1">
            <a:avLst/>
          </a:prstGeom>
          <a:noFill/>
          <a:ln w="9525" cap="flat" cmpd="sng">
            <a:solidFill>
              <a:srgbClr val="999999"/>
            </a:solidFill>
            <a:prstDash val="solid"/>
            <a:round/>
            <a:headEnd type="none" w="med" len="med"/>
            <a:tailEnd type="none" w="med" len="med"/>
          </a:ln>
        </p:spPr>
      </p:cxnSp>
      <p:sp>
        <p:nvSpPr>
          <p:cNvPr id="227" name="Google Shape;227;p34"/>
          <p:cNvSpPr txBox="1"/>
          <p:nvPr/>
        </p:nvSpPr>
        <p:spPr>
          <a:xfrm>
            <a:off x="98300" y="657575"/>
            <a:ext cx="270300" cy="464400"/>
          </a:xfrm>
          <a:prstGeom prst="rect">
            <a:avLst/>
          </a:prstGeom>
          <a:noFill/>
          <a:ln>
            <a:noFill/>
          </a:ln>
        </p:spPr>
        <p:txBody>
          <a:bodyPr spcFirstLastPara="1" wrap="square" lIns="91425" tIns="91425" rIns="91425" bIns="91425" anchor="t" anchorCtr="0">
            <a:noAutofit/>
          </a:bodyPr>
          <a:lstStyle/>
          <a:p>
            <a:r>
              <a:rPr lang="fr" sz="2400" b="1">
                <a:solidFill>
                  <a:srgbClr val="FFFFFF"/>
                </a:solidFill>
              </a:rPr>
              <a:t>1</a:t>
            </a:r>
            <a:endParaRPr sz="2400" b="1">
              <a:solidFill>
                <a:srgbClr val="FFFFFF"/>
              </a:solidFill>
            </a:endParaRPr>
          </a:p>
        </p:txBody>
      </p:sp>
      <p:sp>
        <p:nvSpPr>
          <p:cNvPr id="228" name="Google Shape;228;p34"/>
          <p:cNvSpPr/>
          <p:nvPr/>
        </p:nvSpPr>
        <p:spPr>
          <a:xfrm>
            <a:off x="-9600" y="0"/>
            <a:ext cx="9144000" cy="5143500"/>
          </a:xfrm>
          <a:prstGeom prst="rtTriangle">
            <a:avLst/>
          </a:prstGeom>
          <a:solidFill>
            <a:srgbClr val="00AFD4"/>
          </a:solidFill>
          <a:ln>
            <a:noFill/>
          </a:ln>
        </p:spPr>
        <p:txBody>
          <a:bodyPr spcFirstLastPara="1" wrap="square" lIns="91425" tIns="91425" rIns="91425" bIns="91425" numCol="1" anchor="ctr" anchorCtr="0">
            <a:noAutofit/>
          </a:bodyPr>
          <a:lstStyle/>
          <a:p>
            <a:endParaRPr sz="2400" b="1">
              <a:solidFill>
                <a:srgbClr val="00AFD4"/>
              </a:solidFill>
            </a:endParaRPr>
          </a:p>
        </p:txBody>
      </p:sp>
      <p:sp>
        <p:nvSpPr>
          <p:cNvPr id="229" name="Google Shape;229;p34"/>
          <p:cNvSpPr txBox="1"/>
          <p:nvPr/>
        </p:nvSpPr>
        <p:spPr>
          <a:xfrm>
            <a:off x="-19200" y="2144239"/>
            <a:ext cx="9144000" cy="913759"/>
          </a:xfrm>
          <a:prstGeom prst="rect">
            <a:avLst/>
          </a:prstGeom>
          <a:solidFill>
            <a:srgbClr val="FFFFFF"/>
          </a:solidFill>
          <a:ln w="9525" cap="flat" cmpd="sng">
            <a:solidFill>
              <a:srgbClr val="8A195A">
                <a:alpha val="0"/>
              </a:srgbClr>
            </a:solidFill>
            <a:prstDash val="solid"/>
            <a:round/>
            <a:headEnd type="none" w="sm" len="sm"/>
            <a:tailEnd type="none" w="sm" len="sm"/>
          </a:ln>
        </p:spPr>
        <p:txBody>
          <a:bodyPr spcFirstLastPara="1" wrap="square" lIns="91425" tIns="91425" rIns="91425" bIns="91425" anchor="t" anchorCtr="0">
            <a:noAutofit/>
          </a:bodyPr>
          <a:lstStyle/>
          <a:p>
            <a:pPr algn="ctr"/>
            <a:r>
              <a:rPr lang="fr-FR" sz="2000" dirty="0"/>
              <a:t>Bien comprendre les activités « entreprendre des tâches multiples » &amp; « maîtriser son comportement » &amp; « se déplacer à l’extérieur »</a:t>
            </a:r>
          </a:p>
        </p:txBody>
      </p:sp>
      <p:cxnSp>
        <p:nvCxnSpPr>
          <p:cNvPr id="230" name="Google Shape;230;p34"/>
          <p:cNvCxnSpPr/>
          <p:nvPr/>
        </p:nvCxnSpPr>
        <p:spPr>
          <a:xfrm>
            <a:off x="8328900" y="4596875"/>
            <a:ext cx="815100" cy="462300"/>
          </a:xfrm>
          <a:prstGeom prst="straightConnector1">
            <a:avLst/>
          </a:prstGeom>
          <a:noFill/>
          <a:ln w="9525" cap="flat" cmpd="sng">
            <a:solidFill>
              <a:srgbClr val="999999"/>
            </a:solidFill>
            <a:prstDash val="solid"/>
            <a:round/>
            <a:headEnd type="none" w="med" len="med"/>
            <a:tailEnd type="none" w="med" len="med"/>
          </a:ln>
        </p:spPr>
      </p:cxnSp>
    </p:spTree>
    <p:extLst>
      <p:ext uri="{BB962C8B-B14F-4D97-AF65-F5344CB8AC3E}">
        <p14:creationId xmlns:p14="http://schemas.microsoft.com/office/powerpoint/2010/main" val="16519445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FFD85A3-C11A-4A82-56E6-15EBABDA28B6}"/>
              </a:ext>
            </a:extLst>
          </p:cNvPr>
          <p:cNvSpPr>
            <a:spLocks noGrp="1"/>
          </p:cNvSpPr>
          <p:nvPr>
            <p:ph type="title"/>
          </p:nvPr>
        </p:nvSpPr>
        <p:spPr/>
        <p:txBody>
          <a:bodyPr/>
          <a:lstStyle/>
          <a:p>
            <a:r>
              <a:rPr lang="fr-FR" dirty="0"/>
              <a:t>Nouvelles activités, nouveaux actes essentiels</a:t>
            </a:r>
          </a:p>
        </p:txBody>
      </p:sp>
      <p:sp>
        <p:nvSpPr>
          <p:cNvPr id="3" name="Espace réservé du contenu 2">
            <a:extLst>
              <a:ext uri="{FF2B5EF4-FFF2-40B4-BE49-F238E27FC236}">
                <a16:creationId xmlns:a16="http://schemas.microsoft.com/office/drawing/2014/main" id="{6D51B9BD-9B4A-D795-84F8-B57E6592834F}"/>
              </a:ext>
            </a:extLst>
          </p:cNvPr>
          <p:cNvSpPr>
            <a:spLocks noGrp="1"/>
          </p:cNvSpPr>
          <p:nvPr>
            <p:ph idx="1"/>
          </p:nvPr>
        </p:nvSpPr>
        <p:spPr/>
        <p:txBody>
          <a:bodyPr/>
          <a:lstStyle/>
          <a:p>
            <a:pPr marL="0" indent="0">
              <a:buNone/>
            </a:pPr>
            <a:r>
              <a:rPr lang="fr-FR" dirty="0"/>
              <a:t>Le décret modifie la liste des activités prises en compte pour l’accès à la PCH et à l’élément aides humaines de la PCH</a:t>
            </a:r>
          </a:p>
          <a:p>
            <a:pPr marL="0" indent="0">
              <a:buNone/>
            </a:pPr>
            <a:endParaRPr lang="fr-FR" dirty="0"/>
          </a:p>
          <a:p>
            <a:pPr marL="0" indent="0">
              <a:buNone/>
            </a:pPr>
            <a:r>
              <a:rPr lang="fr-FR" b="0" dirty="0"/>
              <a:t>Que signifie l’activité « entreprendre des tâches multiples » ?</a:t>
            </a:r>
          </a:p>
          <a:p>
            <a:pPr marL="0" indent="0">
              <a:buNone/>
            </a:pPr>
            <a:endParaRPr lang="fr-FR" b="0" dirty="0"/>
          </a:p>
          <a:p>
            <a:pPr marL="0" indent="0">
              <a:buNone/>
            </a:pPr>
            <a:r>
              <a:rPr lang="fr-FR" b="0" dirty="0"/>
              <a:t>Que signifie l’activité « maîtriser son comportement » ?</a:t>
            </a:r>
          </a:p>
          <a:p>
            <a:pPr marL="0" indent="0">
              <a:buNone/>
            </a:pPr>
            <a:endParaRPr lang="fr-FR" b="0" dirty="0"/>
          </a:p>
          <a:p>
            <a:pPr marL="0" indent="0">
              <a:buNone/>
            </a:pPr>
            <a:r>
              <a:rPr lang="fr-FR" b="0" dirty="0"/>
              <a:t>Pourquoi ajouter l’activité « utiliser un moyen de transport » ?</a:t>
            </a:r>
          </a:p>
        </p:txBody>
      </p:sp>
      <p:sp>
        <p:nvSpPr>
          <p:cNvPr id="4" name="Espace réservé du numéro de diapositive 3">
            <a:extLst>
              <a:ext uri="{FF2B5EF4-FFF2-40B4-BE49-F238E27FC236}">
                <a16:creationId xmlns:a16="http://schemas.microsoft.com/office/drawing/2014/main" id="{15F79F6B-F4D9-E056-4C1A-7D27CFCDAE62}"/>
              </a:ext>
            </a:extLst>
          </p:cNvPr>
          <p:cNvSpPr>
            <a:spLocks noGrp="1"/>
          </p:cNvSpPr>
          <p:nvPr>
            <p:ph type="sldNum" sz="quarter" idx="12"/>
          </p:nvPr>
        </p:nvSpPr>
        <p:spPr/>
        <p:txBody>
          <a:bodyPr/>
          <a:lstStyle/>
          <a:p>
            <a:fld id="{C8100989-B75F-4602-84D8-19856CD6A586}" type="slidenum">
              <a:rPr lang="fr-FR" smtClean="0"/>
              <a:pPr/>
              <a:t>13</a:t>
            </a:fld>
            <a:endParaRPr lang="fr-FR" dirty="0"/>
          </a:p>
        </p:txBody>
      </p:sp>
    </p:spTree>
    <p:extLst>
      <p:ext uri="{BB962C8B-B14F-4D97-AF65-F5344CB8AC3E}">
        <p14:creationId xmlns:p14="http://schemas.microsoft.com/office/powerpoint/2010/main" val="26322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t>Entreprendre des tâches multiples</a:t>
            </a:r>
            <a:br>
              <a:rPr lang="fr-FR" dirty="0"/>
            </a:br>
            <a:r>
              <a:rPr lang="fr-FR" dirty="0"/>
              <a:t>la réalisation de tâches multiples</a:t>
            </a:r>
          </a:p>
        </p:txBody>
      </p:sp>
      <p:sp>
        <p:nvSpPr>
          <p:cNvPr id="3" name="Espace réservé du contenu 2"/>
          <p:cNvSpPr>
            <a:spLocks noGrp="1"/>
          </p:cNvSpPr>
          <p:nvPr>
            <p:ph idx="1"/>
          </p:nvPr>
        </p:nvSpPr>
        <p:spPr/>
        <p:txBody>
          <a:bodyPr>
            <a:normAutofit fontScale="92500" lnSpcReduction="20000"/>
          </a:bodyPr>
          <a:lstStyle/>
          <a:p>
            <a:pPr marL="0" indent="0" algn="just">
              <a:lnSpc>
                <a:spcPct val="107000"/>
              </a:lnSpc>
              <a:spcAft>
                <a:spcPts val="450"/>
              </a:spcAft>
              <a:buNone/>
            </a:pPr>
            <a:r>
              <a:rPr lang="fr-FR" b="0" i="1" dirty="0">
                <a:latin typeface="Calibri" panose="020F0502020204030204" pitchFamily="34" charset="0"/>
                <a:ea typeface="Calibri" panose="020F0502020204030204" pitchFamily="34" charset="0"/>
                <a:cs typeface="Calibri" panose="020F0502020204030204" pitchFamily="34" charset="0"/>
              </a:rPr>
              <a:t>Définition</a:t>
            </a:r>
            <a:r>
              <a:rPr lang="fr-FR" b="0" dirty="0">
                <a:latin typeface="Calibri" panose="020F0502020204030204" pitchFamily="34" charset="0"/>
                <a:ea typeface="Calibri" panose="020F0502020204030204" pitchFamily="34" charset="0"/>
                <a:cs typeface="Calibri" panose="020F0502020204030204" pitchFamily="34" charset="0"/>
              </a:rPr>
              <a:t> : Entreprendre des actions simples ou complexes et coordonnées, qui sont les composantes de tâches multiples, intégrées ou complexes, réalisées l’une après l’autre ou simultanément.</a:t>
            </a:r>
          </a:p>
          <a:p>
            <a:pPr marL="0" indent="0" algn="just">
              <a:lnSpc>
                <a:spcPct val="107000"/>
              </a:lnSpc>
              <a:spcAft>
                <a:spcPts val="450"/>
              </a:spcAft>
              <a:buNone/>
            </a:pPr>
            <a:r>
              <a:rPr lang="fr-FR" dirty="0">
                <a:latin typeface="Calibri" panose="020F0502020204030204" pitchFamily="34" charset="0"/>
                <a:ea typeface="Calibri" panose="020F0502020204030204" pitchFamily="34" charset="0"/>
                <a:cs typeface="Calibri" panose="020F0502020204030204" pitchFamily="34" charset="0"/>
              </a:rPr>
              <a:t>Inclusion</a:t>
            </a:r>
            <a:r>
              <a:rPr lang="fr-FR" b="0" dirty="0">
                <a:latin typeface="Calibri" panose="020F0502020204030204" pitchFamily="34" charset="0"/>
                <a:ea typeface="Calibri" panose="020F0502020204030204" pitchFamily="34" charset="0"/>
                <a:cs typeface="Calibri" panose="020F0502020204030204" pitchFamily="34" charset="0"/>
              </a:rPr>
              <a:t> : effectuer des tâches multiples; les mener à terme; les entreprendre de manière indépendante ou en groupe, les réaliser dans des délais contraints ou dans l’urgence, réaliser des tâches liées à la prise, l’organisation et l’effectivité des rendez-vous médicaux. Cela inclut  anticiper, planifier, exécuter et vérifier des tâches, acquérir un savoir-faire, gérer son temps, résoudre des problèmes.</a:t>
            </a:r>
          </a:p>
          <a:p>
            <a:pPr marL="0" indent="0" algn="just">
              <a:lnSpc>
                <a:spcPct val="107000"/>
              </a:lnSpc>
              <a:spcAft>
                <a:spcPts val="450"/>
              </a:spcAft>
              <a:buNone/>
            </a:pPr>
            <a:r>
              <a:rPr lang="fr-FR" dirty="0">
                <a:latin typeface="Times New Roman" panose="02020603050405020304" pitchFamily="18" charset="0"/>
                <a:ea typeface="Times New Roman" panose="02020603050405020304" pitchFamily="18" charset="0"/>
              </a:rPr>
              <a:t>(sont intégrés à la réalisation de tâches multiples les besoins liés aux rendez-vous médicaux: </a:t>
            </a:r>
            <a:r>
              <a:rPr lang="fr-FR" i="1" dirty="0">
                <a:latin typeface="Times New Roman" panose="02020603050405020304" pitchFamily="18" charset="0"/>
                <a:ea typeface="Times New Roman" panose="02020603050405020304" pitchFamily="18" charset="0"/>
              </a:rPr>
              <a:t>« Réaliser des tâches liées à la prise, l’organisation et l’effectivité des rendez-vous médicaux ».)</a:t>
            </a:r>
            <a:endParaRPr lang="fr-FR" dirty="0">
              <a:latin typeface="Times New Roman" panose="02020603050405020304" pitchFamily="18" charset="0"/>
              <a:ea typeface="Times New Roman" panose="02020603050405020304" pitchFamily="18" charset="0"/>
            </a:endParaRPr>
          </a:p>
          <a:p>
            <a:pPr marL="0" indent="0" algn="just">
              <a:lnSpc>
                <a:spcPct val="107000"/>
              </a:lnSpc>
              <a:spcAft>
                <a:spcPts val="450"/>
              </a:spcAft>
              <a:buNone/>
            </a:pPr>
            <a:endParaRPr lang="fr-FR" b="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450"/>
              </a:spcAft>
            </a:pPr>
            <a:endParaRPr lang="fr-FR" b="0" dirty="0">
              <a:latin typeface="Calibri" panose="020F0502020204030204" pitchFamily="34" charset="0"/>
              <a:ea typeface="Calibri" panose="020F0502020204030204" pitchFamily="34" charset="0"/>
              <a:cs typeface="Times New Roman" panose="02020603050405020304" pitchFamily="18" charset="0"/>
            </a:endParaRPr>
          </a:p>
          <a:p>
            <a:endParaRPr lang="fr-FR" b="0" dirty="0"/>
          </a:p>
        </p:txBody>
      </p:sp>
      <p:sp>
        <p:nvSpPr>
          <p:cNvPr id="4" name="Espace réservé du numéro de diapositive 3"/>
          <p:cNvSpPr>
            <a:spLocks noGrp="1"/>
          </p:cNvSpPr>
          <p:nvPr>
            <p:ph type="sldNum" sz="quarter" idx="12"/>
          </p:nvPr>
        </p:nvSpPr>
        <p:spPr/>
        <p:txBody>
          <a:bodyPr/>
          <a:lstStyle/>
          <a:p>
            <a:fld id="{C8100989-B75F-4602-84D8-19856CD6A586}" type="slidenum">
              <a:rPr lang="fr-FR" smtClean="0"/>
              <a:pPr/>
              <a:t>14</a:t>
            </a:fld>
            <a:endParaRPr lang="fr-FR" dirty="0"/>
          </a:p>
        </p:txBody>
      </p:sp>
    </p:spTree>
    <p:extLst>
      <p:ext uri="{BB962C8B-B14F-4D97-AF65-F5344CB8AC3E}">
        <p14:creationId xmlns:p14="http://schemas.microsoft.com/office/powerpoint/2010/main" val="33539040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0CFD5D5-7FE6-A396-75FA-12BB1DA6A22D}"/>
              </a:ext>
            </a:extLst>
          </p:cNvPr>
          <p:cNvSpPr>
            <a:spLocks noGrp="1"/>
          </p:cNvSpPr>
          <p:nvPr>
            <p:ph type="title"/>
          </p:nvPr>
        </p:nvSpPr>
        <p:spPr>
          <a:xfrm>
            <a:off x="1485900" y="407863"/>
            <a:ext cx="6172200" cy="489701"/>
          </a:xfrm>
        </p:spPr>
        <p:txBody>
          <a:bodyPr>
            <a:noAutofit/>
          </a:bodyPr>
          <a:lstStyle/>
          <a:p>
            <a:r>
              <a:rPr lang="fr-FR" sz="1500" dirty="0"/>
              <a:t>GEVA : volet 6 activités du Chapitre « vie domestique, vie courante »</a:t>
            </a:r>
          </a:p>
        </p:txBody>
      </p:sp>
      <p:sp>
        <p:nvSpPr>
          <p:cNvPr id="3" name="Espace réservé du contenu 2">
            <a:extLst>
              <a:ext uri="{FF2B5EF4-FFF2-40B4-BE49-F238E27FC236}">
                <a16:creationId xmlns:a16="http://schemas.microsoft.com/office/drawing/2014/main" id="{EBAD7F0E-540B-47CA-C6C8-3EE6BF6EF8AA}"/>
              </a:ext>
            </a:extLst>
          </p:cNvPr>
          <p:cNvSpPr>
            <a:spLocks noGrp="1"/>
          </p:cNvSpPr>
          <p:nvPr>
            <p:ph idx="1"/>
          </p:nvPr>
        </p:nvSpPr>
        <p:spPr>
          <a:xfrm>
            <a:off x="1485900" y="951570"/>
            <a:ext cx="6172200" cy="3726415"/>
          </a:xfrm>
        </p:spPr>
        <p:txBody>
          <a:bodyPr>
            <a:normAutofit fontScale="85000" lnSpcReduction="20000"/>
          </a:bodyPr>
          <a:lstStyle/>
          <a:p>
            <a:pPr marL="257175" algn="just">
              <a:buFont typeface="Cambria" panose="02040503050406030204" pitchFamily="18" charset="0"/>
              <a:buChar char="-"/>
            </a:pPr>
            <a:r>
              <a:rPr lang="fr-FR" sz="1350" dirty="0">
                <a:latin typeface="Times New Roman" panose="02020603050405020304" pitchFamily="18" charset="0"/>
                <a:ea typeface="Times New Roman" panose="02020603050405020304" pitchFamily="18" charset="0"/>
                <a:cs typeface="Times New Roman" panose="02020603050405020304" pitchFamily="18" charset="0"/>
              </a:rPr>
              <a:t>Faire ses courses</a:t>
            </a:r>
          </a:p>
          <a:p>
            <a:pPr marL="257175" algn="just">
              <a:buFont typeface="Cambria" panose="02040503050406030204" pitchFamily="18" charset="0"/>
              <a:buChar char="-"/>
            </a:pPr>
            <a:r>
              <a:rPr lang="fr-FR" sz="1350" dirty="0">
                <a:latin typeface="Times New Roman" panose="02020603050405020304" pitchFamily="18" charset="0"/>
                <a:ea typeface="Times New Roman" panose="02020603050405020304" pitchFamily="18" charset="0"/>
                <a:cs typeface="Times New Roman" panose="02020603050405020304" pitchFamily="18" charset="0"/>
              </a:rPr>
              <a:t>Préparer des repas simples</a:t>
            </a:r>
          </a:p>
          <a:p>
            <a:pPr marL="257175" algn="just">
              <a:buFont typeface="Cambria" panose="02040503050406030204" pitchFamily="18" charset="0"/>
              <a:buChar char="-"/>
            </a:pPr>
            <a:r>
              <a:rPr lang="fr-FR" sz="1350" dirty="0">
                <a:latin typeface="Times New Roman" panose="02020603050405020304" pitchFamily="18" charset="0"/>
                <a:ea typeface="Times New Roman" panose="02020603050405020304" pitchFamily="18" charset="0"/>
                <a:cs typeface="Times New Roman" panose="02020603050405020304" pitchFamily="18" charset="0"/>
              </a:rPr>
              <a:t>Faire son ménage</a:t>
            </a:r>
          </a:p>
          <a:p>
            <a:pPr marL="257175" algn="just">
              <a:buFont typeface="Cambria" panose="02040503050406030204" pitchFamily="18" charset="0"/>
              <a:buChar char="-"/>
            </a:pPr>
            <a:r>
              <a:rPr lang="fr-FR" sz="1350" dirty="0">
                <a:latin typeface="Times New Roman" panose="02020603050405020304" pitchFamily="18" charset="0"/>
                <a:ea typeface="Times New Roman" panose="02020603050405020304" pitchFamily="18" charset="0"/>
                <a:cs typeface="Times New Roman" panose="02020603050405020304" pitchFamily="18" charset="0"/>
              </a:rPr>
              <a:t>Entretenir son linge et ses vêtements</a:t>
            </a:r>
          </a:p>
          <a:p>
            <a:pPr marL="257175" algn="just">
              <a:buFont typeface="Cambria" panose="02040503050406030204" pitchFamily="18" charset="0"/>
              <a:buChar char="-"/>
            </a:pPr>
            <a:r>
              <a:rPr lang="fr-FR" sz="1350" dirty="0">
                <a:latin typeface="Times New Roman" panose="02020603050405020304" pitchFamily="18" charset="0"/>
                <a:ea typeface="Times New Roman" panose="02020603050405020304" pitchFamily="18" charset="0"/>
                <a:cs typeface="Times New Roman" panose="02020603050405020304" pitchFamily="18" charset="0"/>
              </a:rPr>
              <a:t>S’occuper de sa famille</a:t>
            </a:r>
          </a:p>
          <a:p>
            <a:pPr marL="257175" algn="just">
              <a:buFont typeface="Cambria" panose="02040503050406030204" pitchFamily="18" charset="0"/>
              <a:buChar char="-"/>
            </a:pPr>
            <a:r>
              <a:rPr lang="fr-FR" sz="1350" dirty="0">
                <a:latin typeface="Times New Roman" panose="02020603050405020304" pitchFamily="18" charset="0"/>
                <a:ea typeface="Times New Roman" panose="02020603050405020304" pitchFamily="18" charset="0"/>
                <a:cs typeface="Times New Roman" panose="02020603050405020304" pitchFamily="18" charset="0"/>
              </a:rPr>
              <a:t>Gérer son budget, faire les démarches administratives</a:t>
            </a:r>
          </a:p>
          <a:p>
            <a:pPr marL="257175" algn="just">
              <a:buFont typeface="Cambria" panose="02040503050406030204" pitchFamily="18" charset="0"/>
              <a:buChar char="-"/>
            </a:pPr>
            <a:r>
              <a:rPr lang="fr-FR" sz="1350" dirty="0">
                <a:latin typeface="Times New Roman" panose="02020603050405020304" pitchFamily="18" charset="0"/>
                <a:ea typeface="Times New Roman" panose="02020603050405020304" pitchFamily="18" charset="0"/>
                <a:cs typeface="Times New Roman" panose="02020603050405020304" pitchFamily="18" charset="0"/>
              </a:rPr>
              <a:t>Gérer son argent au quotidien</a:t>
            </a:r>
          </a:p>
          <a:p>
            <a:pPr marL="257175" algn="just">
              <a:buFont typeface="Cambria" panose="02040503050406030204" pitchFamily="18" charset="0"/>
              <a:buChar char="-"/>
            </a:pPr>
            <a:r>
              <a:rPr lang="fr-FR" sz="1350" dirty="0">
                <a:latin typeface="Times New Roman" panose="02020603050405020304" pitchFamily="18" charset="0"/>
                <a:ea typeface="Times New Roman" panose="02020603050405020304" pitchFamily="18" charset="0"/>
                <a:cs typeface="Times New Roman" panose="02020603050405020304" pitchFamily="18" charset="0"/>
              </a:rPr>
              <a:t>Gérer son compte bancaire</a:t>
            </a:r>
          </a:p>
          <a:p>
            <a:pPr marL="257175" algn="just">
              <a:buFont typeface="Cambria" panose="02040503050406030204" pitchFamily="18" charset="0"/>
              <a:buChar char="-"/>
            </a:pPr>
            <a:r>
              <a:rPr lang="fr-FR" sz="1350" dirty="0">
                <a:latin typeface="Times New Roman" panose="02020603050405020304" pitchFamily="18" charset="0"/>
                <a:ea typeface="Times New Roman" panose="02020603050405020304" pitchFamily="18" charset="0"/>
                <a:cs typeface="Times New Roman" panose="02020603050405020304" pitchFamily="18" charset="0"/>
              </a:rPr>
              <a:t>Faire des démarches administratives</a:t>
            </a:r>
          </a:p>
          <a:p>
            <a:pPr marL="257175" algn="just">
              <a:buFont typeface="Cambria" panose="02040503050406030204" pitchFamily="18" charset="0"/>
              <a:buChar char="-"/>
            </a:pPr>
            <a:r>
              <a:rPr lang="fr-FR" sz="1350" dirty="0">
                <a:latin typeface="Times New Roman" panose="02020603050405020304" pitchFamily="18" charset="0"/>
                <a:ea typeface="Times New Roman" panose="02020603050405020304" pitchFamily="18" charset="0"/>
                <a:cs typeface="Times New Roman" panose="02020603050405020304" pitchFamily="18" charset="0"/>
              </a:rPr>
              <a:t>Vivre seul dans un logement indépendant</a:t>
            </a:r>
          </a:p>
          <a:p>
            <a:pPr marL="257175" algn="just">
              <a:buFont typeface="Cambria" panose="02040503050406030204" pitchFamily="18" charset="0"/>
              <a:buChar char="-"/>
            </a:pPr>
            <a:r>
              <a:rPr lang="fr-FR" sz="1350" dirty="0">
                <a:latin typeface="Times New Roman" panose="02020603050405020304" pitchFamily="18" charset="0"/>
                <a:ea typeface="Times New Roman" panose="02020603050405020304" pitchFamily="18" charset="0"/>
                <a:cs typeface="Times New Roman" panose="02020603050405020304" pitchFamily="18" charset="0"/>
              </a:rPr>
              <a:t>Avoir des relations informelles de voisinage</a:t>
            </a:r>
          </a:p>
          <a:p>
            <a:pPr marL="257175" algn="just">
              <a:buFont typeface="Cambria" panose="02040503050406030204" pitchFamily="18" charset="0"/>
              <a:buChar char="-"/>
            </a:pPr>
            <a:r>
              <a:rPr lang="fr-FR" sz="1350" dirty="0">
                <a:latin typeface="Times New Roman" panose="02020603050405020304" pitchFamily="18" charset="0"/>
                <a:ea typeface="Times New Roman" panose="02020603050405020304" pitchFamily="18" charset="0"/>
                <a:cs typeface="Times New Roman" panose="02020603050405020304" pitchFamily="18" charset="0"/>
              </a:rPr>
              <a:t>Participer à la vie communautaire, sociale et civique</a:t>
            </a:r>
          </a:p>
          <a:p>
            <a:pPr marL="257175" algn="just">
              <a:buFont typeface="Cambria" panose="02040503050406030204" pitchFamily="18" charset="0"/>
              <a:buChar char="-"/>
            </a:pPr>
            <a:r>
              <a:rPr lang="fr-FR" sz="1350" dirty="0">
                <a:latin typeface="Times New Roman" panose="02020603050405020304" pitchFamily="18" charset="0"/>
                <a:ea typeface="Times New Roman" panose="02020603050405020304" pitchFamily="18" charset="0"/>
                <a:cs typeface="Times New Roman" panose="02020603050405020304" pitchFamily="18" charset="0"/>
              </a:rPr>
              <a:t>Gérer son temps libre, avoir des activités récréatives ou participer à des activités culturelles, sportives ou de loisirs</a:t>
            </a:r>
          </a:p>
          <a:p>
            <a:pPr marL="257175" algn="just">
              <a:buFont typeface="Cambria" panose="02040503050406030204" pitchFamily="18" charset="0"/>
              <a:buChar char="-"/>
            </a:pPr>
            <a:r>
              <a:rPr lang="fr-FR" sz="1350" dirty="0">
                <a:latin typeface="Times New Roman" panose="02020603050405020304" pitchFamily="18" charset="0"/>
                <a:ea typeface="Times New Roman" panose="02020603050405020304" pitchFamily="18" charset="0"/>
                <a:cs typeface="Times New Roman" panose="02020603050405020304" pitchFamily="18" charset="0"/>
              </a:rPr>
              <a:t>Exprimer une demande liée à des soins</a:t>
            </a:r>
          </a:p>
          <a:p>
            <a:pPr marL="257175" algn="just">
              <a:buFont typeface="Cambria" panose="02040503050406030204" pitchFamily="18" charset="0"/>
              <a:buChar char="-"/>
            </a:pPr>
            <a:r>
              <a:rPr lang="fr-FR" sz="1350" dirty="0">
                <a:latin typeface="Times New Roman" panose="02020603050405020304" pitchFamily="18" charset="0"/>
                <a:ea typeface="Times New Roman" panose="02020603050405020304" pitchFamily="18" charset="0"/>
                <a:cs typeface="Times New Roman" panose="02020603050405020304" pitchFamily="18" charset="0"/>
              </a:rPr>
              <a:t>Participer à la vie locale</a:t>
            </a:r>
          </a:p>
          <a:p>
            <a:pPr marL="257175" algn="just">
              <a:buFont typeface="Cambria" panose="02040503050406030204" pitchFamily="18" charset="0"/>
              <a:buChar char="-"/>
            </a:pPr>
            <a:r>
              <a:rPr lang="fr-FR" sz="1350" dirty="0">
                <a:latin typeface="Times New Roman" panose="02020603050405020304" pitchFamily="18" charset="0"/>
                <a:ea typeface="Times New Roman" panose="02020603050405020304" pitchFamily="18" charset="0"/>
                <a:cs typeface="Times New Roman" panose="02020603050405020304" pitchFamily="18" charset="0"/>
              </a:rPr>
              <a:t>Partir en vacances</a:t>
            </a:r>
          </a:p>
          <a:p>
            <a:pPr marL="257175" algn="just">
              <a:buFont typeface="Cambria" panose="02040503050406030204" pitchFamily="18" charset="0"/>
              <a:buChar char="-"/>
            </a:pPr>
            <a:endParaRPr lang="fr-FR" sz="1350" dirty="0">
              <a:latin typeface="Times New Roman" panose="02020603050405020304" pitchFamily="18" charset="0"/>
              <a:ea typeface="Times New Roman" panose="02020603050405020304" pitchFamily="18" charset="0"/>
              <a:cs typeface="Times New Roman" panose="02020603050405020304" pitchFamily="18" charset="0"/>
            </a:endParaRPr>
          </a:p>
          <a:p>
            <a:endParaRPr lang="fr-FR" dirty="0"/>
          </a:p>
        </p:txBody>
      </p:sp>
      <p:sp>
        <p:nvSpPr>
          <p:cNvPr id="4" name="Espace réservé du numéro de diapositive 3">
            <a:extLst>
              <a:ext uri="{FF2B5EF4-FFF2-40B4-BE49-F238E27FC236}">
                <a16:creationId xmlns:a16="http://schemas.microsoft.com/office/drawing/2014/main" id="{72C741C7-8B5C-9DF0-B41C-14C6802EB7BE}"/>
              </a:ext>
            </a:extLst>
          </p:cNvPr>
          <p:cNvSpPr>
            <a:spLocks noGrp="1"/>
          </p:cNvSpPr>
          <p:nvPr>
            <p:ph type="sldNum" sz="quarter" idx="12"/>
          </p:nvPr>
        </p:nvSpPr>
        <p:spPr/>
        <p:txBody>
          <a:bodyPr/>
          <a:lstStyle/>
          <a:p>
            <a:fld id="{C8100989-B75F-4602-84D8-19856CD6A586}" type="slidenum">
              <a:rPr lang="fr-FR" smtClean="0"/>
              <a:pPr/>
              <a:t>15</a:t>
            </a:fld>
            <a:endParaRPr lang="fr-FR" dirty="0"/>
          </a:p>
        </p:txBody>
      </p:sp>
    </p:spTree>
    <p:extLst>
      <p:ext uri="{BB962C8B-B14F-4D97-AF65-F5344CB8AC3E}">
        <p14:creationId xmlns:p14="http://schemas.microsoft.com/office/powerpoint/2010/main" val="15183473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8CFB4CF-3154-52E4-5AB0-8AE2DA57C302}"/>
              </a:ext>
            </a:extLst>
          </p:cNvPr>
          <p:cNvSpPr>
            <a:spLocks noGrp="1"/>
          </p:cNvSpPr>
          <p:nvPr>
            <p:ph type="title"/>
          </p:nvPr>
        </p:nvSpPr>
        <p:spPr/>
        <p:txBody>
          <a:bodyPr>
            <a:normAutofit/>
          </a:bodyPr>
          <a:lstStyle/>
          <a:p>
            <a:r>
              <a:rPr lang="fr-FR" sz="1500" dirty="0"/>
              <a:t>Maîtriser son comportement</a:t>
            </a:r>
            <a:br>
              <a:rPr lang="fr-FR" sz="1500" dirty="0"/>
            </a:br>
            <a:r>
              <a:rPr lang="fr-FR" sz="1500" dirty="0"/>
              <a:t>la maîtrise de son comportement</a:t>
            </a:r>
          </a:p>
        </p:txBody>
      </p:sp>
      <p:sp>
        <p:nvSpPr>
          <p:cNvPr id="3" name="Espace réservé du contenu 2">
            <a:extLst>
              <a:ext uri="{FF2B5EF4-FFF2-40B4-BE49-F238E27FC236}">
                <a16:creationId xmlns:a16="http://schemas.microsoft.com/office/drawing/2014/main" id="{B717337E-DBB7-9BDD-E522-EE694A37CB4E}"/>
              </a:ext>
            </a:extLst>
          </p:cNvPr>
          <p:cNvSpPr>
            <a:spLocks noGrp="1"/>
          </p:cNvSpPr>
          <p:nvPr>
            <p:ph idx="1"/>
          </p:nvPr>
        </p:nvSpPr>
        <p:spPr>
          <a:xfrm>
            <a:off x="1485900" y="843559"/>
            <a:ext cx="6172200" cy="3834426"/>
          </a:xfrm>
        </p:spPr>
        <p:txBody>
          <a:bodyPr>
            <a:normAutofit/>
          </a:bodyPr>
          <a:lstStyle/>
          <a:p>
            <a:pPr marL="0" indent="0">
              <a:buNone/>
            </a:pPr>
            <a:endParaRPr lang="fr-FR" sz="1350" dirty="0"/>
          </a:p>
          <a:p>
            <a:pPr marL="0" indent="0" algn="just">
              <a:buNone/>
            </a:pPr>
            <a:r>
              <a:rPr lang="fr-FR" sz="1350" i="1" dirty="0">
                <a:latin typeface="Times New Roman" panose="02020603050405020304" pitchFamily="18" charset="0"/>
                <a:ea typeface="Times New Roman" panose="02020603050405020304" pitchFamily="18" charset="0"/>
              </a:rPr>
              <a:t>Définition </a:t>
            </a:r>
            <a:r>
              <a:rPr lang="fr-FR" sz="1350" dirty="0">
                <a:latin typeface="Times New Roman" panose="02020603050405020304" pitchFamily="18" charset="0"/>
                <a:ea typeface="Times New Roman" panose="02020603050405020304" pitchFamily="18" charset="0"/>
              </a:rPr>
              <a:t>: </a:t>
            </a:r>
          </a:p>
          <a:p>
            <a:pPr marL="0" indent="0" algn="just">
              <a:buNone/>
            </a:pPr>
            <a:r>
              <a:rPr lang="fr-FR" sz="1350" dirty="0">
                <a:latin typeface="Times New Roman" panose="02020603050405020304" pitchFamily="18" charset="0"/>
                <a:ea typeface="Times New Roman" panose="02020603050405020304" pitchFamily="18" charset="0"/>
              </a:rPr>
              <a:t>Gérer son stress, y compris pour faire face à des situations impliquant de la nouveauté ou de l’imprévu. </a:t>
            </a:r>
          </a:p>
          <a:p>
            <a:pPr marL="0" indent="0" algn="just">
              <a:buNone/>
            </a:pPr>
            <a:r>
              <a:rPr lang="fr-FR" sz="1350" dirty="0">
                <a:latin typeface="Times New Roman" panose="02020603050405020304" pitchFamily="18" charset="0"/>
                <a:ea typeface="Times New Roman" panose="02020603050405020304" pitchFamily="18" charset="0"/>
              </a:rPr>
              <a:t>Gérer les habiletés sociales.</a:t>
            </a:r>
          </a:p>
          <a:p>
            <a:pPr marL="0" indent="0" algn="just">
              <a:buNone/>
            </a:pPr>
            <a:r>
              <a:rPr lang="fr-FR" sz="1350" dirty="0">
                <a:latin typeface="Times New Roman" panose="02020603050405020304" pitchFamily="18" charset="0"/>
                <a:ea typeface="Times New Roman" panose="02020603050405020304" pitchFamily="18" charset="0"/>
              </a:rPr>
              <a:t>Maîtriser ses émotions et ses pulsions, son agressivité verbale ou physique dans ses relations avec autrui, selon les circonstances et dans le respect des convenances.</a:t>
            </a:r>
          </a:p>
          <a:p>
            <a:pPr marL="0" indent="0" algn="just">
              <a:buNone/>
            </a:pPr>
            <a:r>
              <a:rPr lang="fr-FR" sz="1350" dirty="0">
                <a:latin typeface="Times New Roman" panose="02020603050405020304" pitchFamily="18" charset="0"/>
                <a:ea typeface="Times New Roman" panose="02020603050405020304" pitchFamily="18" charset="0"/>
              </a:rPr>
              <a:t>Entretenir et maîtriser les relations avec autrui selon les circonstances et dans le respect des convenances, agir de manière indépendante dans les relations sociales et agir selon les règles et convenions sociales ;</a:t>
            </a:r>
          </a:p>
          <a:p>
            <a:pPr marL="0" indent="0" algn="just">
              <a:buNone/>
            </a:pPr>
            <a:endParaRPr lang="fr-FR" sz="1350" dirty="0">
              <a:latin typeface="Times New Roman" panose="02020603050405020304" pitchFamily="18" charset="0"/>
              <a:ea typeface="Times New Roman" panose="02020603050405020304" pitchFamily="18" charset="0"/>
            </a:endParaRPr>
          </a:p>
          <a:p>
            <a:pPr marL="0" indent="0" algn="just">
              <a:buNone/>
            </a:pPr>
            <a:r>
              <a:rPr lang="fr-FR" sz="1350" i="1" dirty="0">
                <a:latin typeface="Times New Roman" panose="02020603050405020304" pitchFamily="18" charset="0"/>
                <a:ea typeface="Times New Roman" panose="02020603050405020304" pitchFamily="18" charset="0"/>
              </a:rPr>
              <a:t>Inclusion :</a:t>
            </a:r>
            <a:r>
              <a:rPr lang="fr-FR" sz="1350" dirty="0">
                <a:latin typeface="Times New Roman" panose="02020603050405020304" pitchFamily="18" charset="0"/>
                <a:ea typeface="Times New Roman" panose="02020603050405020304" pitchFamily="18" charset="0"/>
              </a:rPr>
              <a:t> comportement provoqué ou induit par une altération de fonction, un traitement ou une pathologie, une situation inhabituelle, y compris un comportement de repli sur soi ou d’inhibition.</a:t>
            </a:r>
          </a:p>
          <a:p>
            <a:pPr marL="0" indent="0" algn="just">
              <a:buNone/>
            </a:pPr>
            <a:endParaRPr lang="fr-FR" sz="1350" dirty="0"/>
          </a:p>
          <a:p>
            <a:pPr marL="0" indent="0">
              <a:buNone/>
            </a:pPr>
            <a:endParaRPr lang="fr-FR" dirty="0"/>
          </a:p>
        </p:txBody>
      </p:sp>
      <p:sp>
        <p:nvSpPr>
          <p:cNvPr id="4" name="Espace réservé du numéro de diapositive 3">
            <a:extLst>
              <a:ext uri="{FF2B5EF4-FFF2-40B4-BE49-F238E27FC236}">
                <a16:creationId xmlns:a16="http://schemas.microsoft.com/office/drawing/2014/main" id="{3A68563D-3703-B9F9-9C92-841660B4DC4E}"/>
              </a:ext>
            </a:extLst>
          </p:cNvPr>
          <p:cNvSpPr>
            <a:spLocks noGrp="1"/>
          </p:cNvSpPr>
          <p:nvPr>
            <p:ph type="sldNum" sz="quarter" idx="12"/>
          </p:nvPr>
        </p:nvSpPr>
        <p:spPr/>
        <p:txBody>
          <a:bodyPr/>
          <a:lstStyle/>
          <a:p>
            <a:fld id="{C8100989-B75F-4602-84D8-19856CD6A586}" type="slidenum">
              <a:rPr lang="fr-FR" smtClean="0"/>
              <a:pPr/>
              <a:t>16</a:t>
            </a:fld>
            <a:endParaRPr lang="fr-FR" dirty="0"/>
          </a:p>
        </p:txBody>
      </p:sp>
    </p:spTree>
    <p:extLst>
      <p:ext uri="{BB962C8B-B14F-4D97-AF65-F5344CB8AC3E}">
        <p14:creationId xmlns:p14="http://schemas.microsoft.com/office/powerpoint/2010/main" val="42010050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4A1D383-D485-E2C7-3CEC-877F3A4FD59F}"/>
              </a:ext>
            </a:extLst>
          </p:cNvPr>
          <p:cNvSpPr>
            <a:spLocks noGrp="1"/>
          </p:cNvSpPr>
          <p:nvPr>
            <p:ph type="title"/>
          </p:nvPr>
        </p:nvSpPr>
        <p:spPr>
          <a:xfrm>
            <a:off x="481166" y="102393"/>
            <a:ext cx="7886700" cy="994172"/>
          </a:xfrm>
        </p:spPr>
        <p:txBody>
          <a:bodyPr>
            <a:normAutofit/>
          </a:bodyPr>
          <a:lstStyle/>
          <a:p>
            <a:r>
              <a:rPr lang="fr-FR" dirty="0"/>
              <a:t>Se déplacer à l’extérieur, utiliser un moyen de transport</a:t>
            </a:r>
          </a:p>
        </p:txBody>
      </p:sp>
      <p:sp>
        <p:nvSpPr>
          <p:cNvPr id="3" name="Espace réservé du contenu 2">
            <a:extLst>
              <a:ext uri="{FF2B5EF4-FFF2-40B4-BE49-F238E27FC236}">
                <a16:creationId xmlns:a16="http://schemas.microsoft.com/office/drawing/2014/main" id="{26AAFC44-FB95-31C2-10C4-DD71218BA750}"/>
              </a:ext>
            </a:extLst>
          </p:cNvPr>
          <p:cNvSpPr>
            <a:spLocks noGrp="1"/>
          </p:cNvSpPr>
          <p:nvPr>
            <p:ph idx="1"/>
          </p:nvPr>
        </p:nvSpPr>
        <p:spPr>
          <a:xfrm>
            <a:off x="1485900" y="897565"/>
            <a:ext cx="6172200" cy="3780420"/>
          </a:xfrm>
        </p:spPr>
        <p:txBody>
          <a:bodyPr>
            <a:normAutofit fontScale="92500" lnSpcReduction="20000"/>
          </a:bodyPr>
          <a:lstStyle/>
          <a:p>
            <a:pPr marL="0" indent="0">
              <a:buNone/>
            </a:pPr>
            <a:r>
              <a:rPr lang="fr-FR" b="0" dirty="0"/>
              <a:t>Des personnes handicapées psychiques peuvent avoir des difficultés à se déplacer à l’extérieur et à utiliser un moyen de transport : préparer le déplacement, accéder aux équipements, organiser le déplacement, acheter des billets, utiliser un transport en commun etc…liées à plusieurs causes</a:t>
            </a:r>
          </a:p>
          <a:p>
            <a:pPr lvl="1">
              <a:buFont typeface="Courier New" panose="02070309020205020404" pitchFamily="49" charset="0"/>
              <a:buChar char="o"/>
            </a:pPr>
            <a:r>
              <a:rPr lang="fr-FR" b="0" dirty="0"/>
              <a:t>Émotivité et grande sensibilité au stress</a:t>
            </a:r>
          </a:p>
          <a:p>
            <a:pPr lvl="1">
              <a:buFont typeface="Courier New" panose="02070309020205020404" pitchFamily="49" charset="0"/>
              <a:buChar char="o"/>
            </a:pPr>
            <a:r>
              <a:rPr lang="fr-FR" b="0" dirty="0"/>
              <a:t>Difficultés pour comprendre les codes sociaux et les émotions d’autrui</a:t>
            </a:r>
          </a:p>
          <a:p>
            <a:pPr lvl="1">
              <a:buFont typeface="Courier New" panose="02070309020205020404" pitchFamily="49" charset="0"/>
              <a:buChar char="o"/>
            </a:pPr>
            <a:r>
              <a:rPr lang="fr-FR" b="0" dirty="0"/>
              <a:t>Capacités d’analyse des situations réduites ou  difficiles à mobiliser</a:t>
            </a:r>
          </a:p>
          <a:p>
            <a:pPr lvl="1">
              <a:buFont typeface="Courier New" panose="02070309020205020404" pitchFamily="49" charset="0"/>
              <a:buChar char="o"/>
            </a:pPr>
            <a:r>
              <a:rPr lang="fr-FR" b="0" dirty="0"/>
              <a:t>Difficultés de repérage dans le temps et l’espace, et pour la prise d’information</a:t>
            </a:r>
          </a:p>
          <a:p>
            <a:pPr lvl="1">
              <a:buFont typeface="Courier New" panose="02070309020205020404" pitchFamily="49" charset="0"/>
              <a:buChar char="o"/>
            </a:pPr>
            <a:r>
              <a:rPr lang="fr-FR" b="0" dirty="0"/>
              <a:t>Difficultés face à l’imprévu, face à la nouveauté</a:t>
            </a:r>
          </a:p>
          <a:p>
            <a:pPr marL="0" indent="0">
              <a:buNone/>
            </a:pPr>
            <a:r>
              <a:rPr lang="fr-FR" b="0" dirty="0"/>
              <a:t>Mais aussi au manque d’accessibilité de la chaîne de déplacement, des lieux :</a:t>
            </a:r>
          </a:p>
          <a:p>
            <a:pPr marL="0" indent="0">
              <a:buNone/>
            </a:pPr>
            <a:r>
              <a:rPr lang="fr-FR" b="0" dirty="0"/>
              <a:t>difficultés d’accéder aux informations, signalétique non adaptée ou défaillante, démarches dématérialisées, environnements bruyants, non accueillants, foules, manque de repérages etc…</a:t>
            </a:r>
          </a:p>
          <a:p>
            <a:pPr marL="0" indent="0">
              <a:buNone/>
            </a:pPr>
            <a:endParaRPr lang="fr-FR" b="0" dirty="0"/>
          </a:p>
        </p:txBody>
      </p:sp>
      <p:sp>
        <p:nvSpPr>
          <p:cNvPr id="4" name="Espace réservé du numéro de diapositive 3">
            <a:extLst>
              <a:ext uri="{FF2B5EF4-FFF2-40B4-BE49-F238E27FC236}">
                <a16:creationId xmlns:a16="http://schemas.microsoft.com/office/drawing/2014/main" id="{37B8FF96-8090-9CDF-AB51-0FEEE77A531C}"/>
              </a:ext>
            </a:extLst>
          </p:cNvPr>
          <p:cNvSpPr>
            <a:spLocks noGrp="1"/>
          </p:cNvSpPr>
          <p:nvPr>
            <p:ph type="sldNum" sz="quarter" idx="12"/>
          </p:nvPr>
        </p:nvSpPr>
        <p:spPr/>
        <p:txBody>
          <a:bodyPr/>
          <a:lstStyle/>
          <a:p>
            <a:fld id="{C8100989-B75F-4602-84D8-19856CD6A586}" type="slidenum">
              <a:rPr lang="fr-FR" smtClean="0"/>
              <a:pPr/>
              <a:t>17</a:t>
            </a:fld>
            <a:endParaRPr lang="fr-FR" dirty="0"/>
          </a:p>
        </p:txBody>
      </p:sp>
    </p:spTree>
    <p:extLst>
      <p:ext uri="{BB962C8B-B14F-4D97-AF65-F5344CB8AC3E}">
        <p14:creationId xmlns:p14="http://schemas.microsoft.com/office/powerpoint/2010/main" val="28925968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3785894" y="1005576"/>
            <a:ext cx="4212098" cy="3287924"/>
          </a:xfrm>
          <a:prstGeom prst="rect">
            <a:avLst/>
          </a:prstGeom>
        </p:spPr>
      </p:pic>
      <p:pic>
        <p:nvPicPr>
          <p:cNvPr id="3" name="Image 2"/>
          <p:cNvPicPr>
            <a:picLocks noChangeAspect="1"/>
          </p:cNvPicPr>
          <p:nvPr/>
        </p:nvPicPr>
        <p:blipFill>
          <a:blip r:embed="rId3"/>
          <a:stretch>
            <a:fillRect/>
          </a:stretch>
        </p:blipFill>
        <p:spPr>
          <a:xfrm>
            <a:off x="1763688" y="1005576"/>
            <a:ext cx="2060889" cy="3297423"/>
          </a:xfrm>
          <a:prstGeom prst="rect">
            <a:avLst/>
          </a:prstGeom>
        </p:spPr>
      </p:pic>
      <p:sp>
        <p:nvSpPr>
          <p:cNvPr id="4" name="ZoneTexte 3"/>
          <p:cNvSpPr txBox="1"/>
          <p:nvPr/>
        </p:nvSpPr>
        <p:spPr>
          <a:xfrm>
            <a:off x="1709682" y="411510"/>
            <a:ext cx="6108773" cy="553998"/>
          </a:xfrm>
          <a:prstGeom prst="rect">
            <a:avLst/>
          </a:prstGeom>
          <a:noFill/>
        </p:spPr>
        <p:txBody>
          <a:bodyPr wrap="square" rtlCol="0">
            <a:spAutoFit/>
          </a:bodyPr>
          <a:lstStyle/>
          <a:p>
            <a:r>
              <a:rPr lang="fr-FR" sz="1500" dirty="0"/>
              <a:t>Quelles difficultés concrètes pour se déplacer à l’extérieur, utiliser un moyen de transport ?</a:t>
            </a:r>
          </a:p>
        </p:txBody>
      </p:sp>
    </p:spTree>
    <p:extLst>
      <p:ext uri="{BB962C8B-B14F-4D97-AF65-F5344CB8AC3E}">
        <p14:creationId xmlns:p14="http://schemas.microsoft.com/office/powerpoint/2010/main" val="11286211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1871701" y="789552"/>
            <a:ext cx="1847411" cy="4063519"/>
          </a:xfrm>
          <a:prstGeom prst="rect">
            <a:avLst/>
          </a:prstGeom>
        </p:spPr>
      </p:pic>
      <p:pic>
        <p:nvPicPr>
          <p:cNvPr id="3" name="Image 2"/>
          <p:cNvPicPr>
            <a:picLocks noChangeAspect="1"/>
          </p:cNvPicPr>
          <p:nvPr/>
        </p:nvPicPr>
        <p:blipFill>
          <a:blip r:embed="rId3"/>
          <a:stretch>
            <a:fillRect/>
          </a:stretch>
        </p:blipFill>
        <p:spPr>
          <a:xfrm>
            <a:off x="3707904" y="789552"/>
            <a:ext cx="3850093" cy="4065949"/>
          </a:xfrm>
          <a:prstGeom prst="rect">
            <a:avLst/>
          </a:prstGeom>
        </p:spPr>
      </p:pic>
    </p:spTree>
    <p:extLst>
      <p:ext uri="{BB962C8B-B14F-4D97-AF65-F5344CB8AC3E}">
        <p14:creationId xmlns:p14="http://schemas.microsoft.com/office/powerpoint/2010/main" val="5392009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E7CB07A-197D-404E-B7CA-2AC647FC2C48}"/>
              </a:ext>
            </a:extLst>
          </p:cNvPr>
          <p:cNvSpPr/>
          <p:nvPr/>
        </p:nvSpPr>
        <p:spPr>
          <a:xfrm>
            <a:off x="856748" y="108273"/>
            <a:ext cx="7582559" cy="1384995"/>
          </a:xfrm>
          <a:prstGeom prst="rect">
            <a:avLst/>
          </a:prstGeom>
        </p:spPr>
        <p:txBody>
          <a:bodyPr wrap="square">
            <a:spAutoFit/>
          </a:bodyPr>
          <a:lstStyle/>
          <a:p>
            <a:pPr lvl="0" algn="ctr">
              <a:buClr>
                <a:schemeClr val="dk1"/>
              </a:buClr>
              <a:buSzPts val="1400"/>
            </a:pPr>
            <a:r>
              <a:rPr lang="fr-FR" sz="2400" b="1" dirty="0">
                <a:solidFill>
                  <a:srgbClr val="00AFD4"/>
                </a:solidFill>
                <a:latin typeface="Trebuchet MS"/>
                <a:ea typeface="+mn-ea"/>
                <a:cs typeface="+mn-cs"/>
                <a:sym typeface="Calibri"/>
              </a:rPr>
              <a:t>Mieux prendre en compte les situations de handicap liés à des altérations des fonctions mentales et cognitives</a:t>
            </a:r>
            <a:endParaRPr lang="fr-FR" sz="2400" b="1" dirty="0">
              <a:solidFill>
                <a:srgbClr val="00AFD4"/>
              </a:solidFill>
              <a:latin typeface="Trebuchet MS"/>
              <a:ea typeface="+mn-ea"/>
              <a:cs typeface="+mn-cs"/>
            </a:endParaRPr>
          </a:p>
          <a:p>
            <a:pPr lvl="0" algn="ctr">
              <a:buClr>
                <a:schemeClr val="dk1"/>
              </a:buClr>
              <a:buSzPts val="1400"/>
            </a:pPr>
            <a:endParaRPr lang="fr-FR" sz="1200" b="1" dirty="0">
              <a:solidFill>
                <a:srgbClr val="FF2F92"/>
              </a:solidFill>
            </a:endParaRPr>
          </a:p>
        </p:txBody>
      </p:sp>
      <p:sp>
        <p:nvSpPr>
          <p:cNvPr id="4" name="ZoneTexte 3">
            <a:extLst>
              <a:ext uri="{FF2B5EF4-FFF2-40B4-BE49-F238E27FC236}">
                <a16:creationId xmlns:a16="http://schemas.microsoft.com/office/drawing/2014/main" id="{66DAFBF5-8758-6367-6941-9D7B28DEFBD9}"/>
              </a:ext>
            </a:extLst>
          </p:cNvPr>
          <p:cNvSpPr txBox="1"/>
          <p:nvPr/>
        </p:nvSpPr>
        <p:spPr>
          <a:xfrm>
            <a:off x="136184" y="1308925"/>
            <a:ext cx="8518357" cy="3754874"/>
          </a:xfrm>
          <a:prstGeom prst="rect">
            <a:avLst/>
          </a:prstGeom>
          <a:noFill/>
        </p:spPr>
        <p:txBody>
          <a:bodyPr wrap="square">
            <a:spAutoFit/>
          </a:bodyPr>
          <a:lstStyle/>
          <a:p>
            <a:pPr lvl="0"/>
            <a:r>
              <a:rPr lang="fr-FR" dirty="0"/>
              <a:t>L’annexe 2-5 du CASF concernant l’aide humaine de la PCH est une annexe complexe. Ce nouveau décret ne vient pas la simplifier, mais il ne vient pas non plus la complexifier. Il a été pensé pour être en cohérence avec les logiques sous-jacente à l’annexe 2-5 du CASF. </a:t>
            </a:r>
          </a:p>
          <a:p>
            <a:pPr marL="0" indent="0">
              <a:buNone/>
            </a:pPr>
            <a:endParaRPr lang="fr-FR" b="0" dirty="0"/>
          </a:p>
          <a:p>
            <a:pPr marL="0" indent="0">
              <a:buNone/>
            </a:pPr>
            <a:r>
              <a:rPr lang="fr-FR" b="0" dirty="0"/>
              <a:t>Le décret n°2022-570 du 19 avril 2022 : entrée en vigueur le 1</a:t>
            </a:r>
            <a:r>
              <a:rPr lang="fr-FR" b="0" baseline="30000" dirty="0"/>
              <a:t>er</a:t>
            </a:r>
            <a:r>
              <a:rPr lang="fr-FR" b="0" dirty="0"/>
              <a:t> janvier 2023 modifie le référentiel d’accès à la PCH qui est l’annexe 2-5 du code de l’action sociale et des familles.</a:t>
            </a:r>
          </a:p>
          <a:p>
            <a:endParaRPr lang="fr-FR" dirty="0"/>
          </a:p>
          <a:p>
            <a:r>
              <a:rPr lang="fr-FR" dirty="0"/>
              <a:t>Ce décret repose sur un travail de 2 ans qui a été réalisé par l’UNAFAM, l’UNAPEI, Autisme France, </a:t>
            </a:r>
            <a:r>
              <a:rPr lang="fr-FR" dirty="0" err="1"/>
              <a:t>HyperSupers</a:t>
            </a:r>
            <a:r>
              <a:rPr lang="fr-FR" dirty="0"/>
              <a:t> TDAH France et </a:t>
            </a:r>
            <a:r>
              <a:rPr lang="fr-FR" dirty="0" err="1"/>
              <a:t>Handéo</a:t>
            </a:r>
            <a:r>
              <a:rPr lang="fr-FR" dirty="0"/>
              <a:t> </a:t>
            </a:r>
          </a:p>
          <a:p>
            <a:pPr marL="0" indent="0">
              <a:buNone/>
            </a:pPr>
            <a:endParaRPr lang="fr-FR" b="0" dirty="0"/>
          </a:p>
          <a:p>
            <a:pPr marL="0" indent="0">
              <a:buNone/>
            </a:pPr>
            <a:r>
              <a:rPr lang="fr-FR" b="1" dirty="0"/>
              <a:t>Son objet : </a:t>
            </a:r>
            <a:r>
              <a:rPr lang="fr-FR" b="0" dirty="0"/>
              <a:t>prise en compte de la situation et des besoins des personnes vivant avec une altération des fonctions mentales, psychiques ou cognitives ou des troubles neurodéveloppementaux pour l’accès à la prestation de compensation du handicap. </a:t>
            </a:r>
          </a:p>
          <a:p>
            <a:pPr marL="0" indent="0">
              <a:buNone/>
            </a:pPr>
            <a:r>
              <a:rPr lang="fr-FR" b="0" dirty="0"/>
              <a:t> </a:t>
            </a:r>
          </a:p>
          <a:p>
            <a:pPr lvl="4">
              <a:buFont typeface="Wingdings" pitchFamily="2" charset="2"/>
              <a:buChar char="Ø"/>
            </a:pPr>
            <a:r>
              <a:rPr lang="fr-FR" b="0" dirty="0"/>
              <a:t>Il complète les critères d’attribution de la PCH et de l’élément 1 aides humaines</a:t>
            </a:r>
          </a:p>
          <a:p>
            <a:pPr lvl="1"/>
            <a:endParaRPr lang="fr-FR" b="0" dirty="0"/>
          </a:p>
          <a:p>
            <a:pPr lvl="1">
              <a:buFont typeface="Wingdings" pitchFamily="2" charset="2"/>
              <a:buChar char="Ø"/>
            </a:pPr>
            <a:r>
              <a:rPr lang="fr-FR" b="0" dirty="0"/>
              <a:t>Il créé un nouveau domaine d’aide humaine : le soutien à l’autonomie.</a:t>
            </a:r>
          </a:p>
        </p:txBody>
      </p:sp>
    </p:spTree>
    <p:extLst>
      <p:ext uri="{BB962C8B-B14F-4D97-AF65-F5344CB8AC3E}">
        <p14:creationId xmlns:p14="http://schemas.microsoft.com/office/powerpoint/2010/main" val="10515936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cxnSp>
        <p:nvCxnSpPr>
          <p:cNvPr id="224" name="Google Shape;224;p34"/>
          <p:cNvCxnSpPr/>
          <p:nvPr/>
        </p:nvCxnSpPr>
        <p:spPr>
          <a:xfrm>
            <a:off x="1133400" y="2695100"/>
            <a:ext cx="8001000" cy="0"/>
          </a:xfrm>
          <a:prstGeom prst="straightConnector1">
            <a:avLst/>
          </a:prstGeom>
          <a:noFill/>
          <a:ln w="9525" cap="flat" cmpd="sng">
            <a:solidFill>
              <a:srgbClr val="666666"/>
            </a:solidFill>
            <a:prstDash val="dot"/>
            <a:round/>
            <a:headEnd type="none" w="med" len="med"/>
            <a:tailEnd type="none" w="med" len="med"/>
          </a:ln>
        </p:spPr>
      </p:cxnSp>
      <p:cxnSp>
        <p:nvCxnSpPr>
          <p:cNvPr id="225" name="Google Shape;225;p34"/>
          <p:cNvCxnSpPr/>
          <p:nvPr/>
        </p:nvCxnSpPr>
        <p:spPr>
          <a:xfrm>
            <a:off x="1209600" y="2085500"/>
            <a:ext cx="8001000" cy="0"/>
          </a:xfrm>
          <a:prstGeom prst="straightConnector1">
            <a:avLst/>
          </a:prstGeom>
          <a:noFill/>
          <a:ln w="9525" cap="flat" cmpd="sng">
            <a:solidFill>
              <a:srgbClr val="666666"/>
            </a:solidFill>
            <a:prstDash val="dot"/>
            <a:round/>
            <a:headEnd type="none" w="med" len="med"/>
            <a:tailEnd type="none" w="med" len="med"/>
          </a:ln>
        </p:spPr>
      </p:cxnSp>
      <p:cxnSp>
        <p:nvCxnSpPr>
          <p:cNvPr id="226" name="Google Shape;226;p34"/>
          <p:cNvCxnSpPr/>
          <p:nvPr/>
        </p:nvCxnSpPr>
        <p:spPr>
          <a:xfrm>
            <a:off x="152550" y="0"/>
            <a:ext cx="815100" cy="462300"/>
          </a:xfrm>
          <a:prstGeom prst="straightConnector1">
            <a:avLst/>
          </a:prstGeom>
          <a:noFill/>
          <a:ln w="9525" cap="flat" cmpd="sng">
            <a:solidFill>
              <a:srgbClr val="999999"/>
            </a:solidFill>
            <a:prstDash val="solid"/>
            <a:round/>
            <a:headEnd type="none" w="med" len="med"/>
            <a:tailEnd type="none" w="med" len="med"/>
          </a:ln>
        </p:spPr>
      </p:cxnSp>
      <p:sp>
        <p:nvSpPr>
          <p:cNvPr id="227" name="Google Shape;227;p34"/>
          <p:cNvSpPr txBox="1"/>
          <p:nvPr/>
        </p:nvSpPr>
        <p:spPr>
          <a:xfrm>
            <a:off x="98300" y="657575"/>
            <a:ext cx="270300" cy="464400"/>
          </a:xfrm>
          <a:prstGeom prst="rect">
            <a:avLst/>
          </a:prstGeom>
          <a:noFill/>
          <a:ln>
            <a:noFill/>
          </a:ln>
        </p:spPr>
        <p:txBody>
          <a:bodyPr spcFirstLastPara="1" wrap="square" lIns="91425" tIns="91425" rIns="91425" bIns="91425" anchor="t" anchorCtr="0">
            <a:noAutofit/>
          </a:bodyPr>
          <a:lstStyle/>
          <a:p>
            <a:r>
              <a:rPr lang="fr" sz="2400" b="1">
                <a:solidFill>
                  <a:srgbClr val="FFFFFF"/>
                </a:solidFill>
              </a:rPr>
              <a:t>1</a:t>
            </a:r>
            <a:endParaRPr sz="2400" b="1">
              <a:solidFill>
                <a:srgbClr val="FFFFFF"/>
              </a:solidFill>
            </a:endParaRPr>
          </a:p>
        </p:txBody>
      </p:sp>
      <p:sp>
        <p:nvSpPr>
          <p:cNvPr id="228" name="Google Shape;228;p34"/>
          <p:cNvSpPr/>
          <p:nvPr/>
        </p:nvSpPr>
        <p:spPr>
          <a:xfrm>
            <a:off x="-9600" y="0"/>
            <a:ext cx="9144000" cy="5143500"/>
          </a:xfrm>
          <a:prstGeom prst="rtTriangle">
            <a:avLst/>
          </a:prstGeom>
          <a:solidFill>
            <a:srgbClr val="00AFD4"/>
          </a:solidFill>
          <a:ln>
            <a:noFill/>
          </a:ln>
        </p:spPr>
        <p:txBody>
          <a:bodyPr spcFirstLastPara="1" wrap="square" lIns="91425" tIns="91425" rIns="91425" bIns="91425" numCol="1" anchor="ctr" anchorCtr="0">
            <a:noAutofit/>
          </a:bodyPr>
          <a:lstStyle/>
          <a:p>
            <a:endParaRPr sz="2400" b="1">
              <a:solidFill>
                <a:srgbClr val="00AFD4"/>
              </a:solidFill>
            </a:endParaRPr>
          </a:p>
        </p:txBody>
      </p:sp>
      <p:sp>
        <p:nvSpPr>
          <p:cNvPr id="229" name="Google Shape;229;p34"/>
          <p:cNvSpPr txBox="1"/>
          <p:nvPr/>
        </p:nvSpPr>
        <p:spPr>
          <a:xfrm>
            <a:off x="-19200" y="2144240"/>
            <a:ext cx="9144000" cy="550860"/>
          </a:xfrm>
          <a:prstGeom prst="rect">
            <a:avLst/>
          </a:prstGeom>
          <a:solidFill>
            <a:srgbClr val="FFFFFF"/>
          </a:solidFill>
          <a:ln w="9525" cap="flat" cmpd="sng">
            <a:solidFill>
              <a:srgbClr val="8A195A">
                <a:alpha val="0"/>
              </a:srgbClr>
            </a:solidFill>
            <a:prstDash val="solid"/>
            <a:round/>
            <a:headEnd type="none" w="sm" len="sm"/>
            <a:tailEnd type="none" w="sm" len="sm"/>
          </a:ln>
        </p:spPr>
        <p:txBody>
          <a:bodyPr spcFirstLastPara="1" wrap="square" lIns="91425" tIns="91425" rIns="91425" bIns="91425" anchor="t" anchorCtr="0">
            <a:noAutofit/>
          </a:bodyPr>
          <a:lstStyle/>
          <a:p>
            <a:pPr algn="ctr"/>
            <a:r>
              <a:rPr lang="fr-FR" sz="2000" dirty="0"/>
              <a:t>Bien comprendre le domaine « soutien à l’autonomie »</a:t>
            </a:r>
          </a:p>
        </p:txBody>
      </p:sp>
      <p:cxnSp>
        <p:nvCxnSpPr>
          <p:cNvPr id="230" name="Google Shape;230;p34"/>
          <p:cNvCxnSpPr/>
          <p:nvPr/>
        </p:nvCxnSpPr>
        <p:spPr>
          <a:xfrm>
            <a:off x="8328900" y="4596875"/>
            <a:ext cx="815100" cy="462300"/>
          </a:xfrm>
          <a:prstGeom prst="straightConnector1">
            <a:avLst/>
          </a:prstGeom>
          <a:noFill/>
          <a:ln w="9525" cap="flat" cmpd="sng">
            <a:solidFill>
              <a:srgbClr val="999999"/>
            </a:solidFill>
            <a:prstDash val="solid"/>
            <a:round/>
            <a:headEnd type="none" w="med" len="med"/>
            <a:tailEnd type="none" w="med" len="med"/>
          </a:ln>
        </p:spPr>
      </p:cxnSp>
    </p:spTree>
    <p:extLst>
      <p:ext uri="{BB962C8B-B14F-4D97-AF65-F5344CB8AC3E}">
        <p14:creationId xmlns:p14="http://schemas.microsoft.com/office/powerpoint/2010/main" val="27251472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64A3C28-ADA3-A034-CDB2-663828CD9152}"/>
              </a:ext>
            </a:extLst>
          </p:cNvPr>
          <p:cNvSpPr>
            <a:spLocks noGrp="1"/>
          </p:cNvSpPr>
          <p:nvPr>
            <p:ph type="title"/>
          </p:nvPr>
        </p:nvSpPr>
        <p:spPr/>
        <p:txBody>
          <a:bodyPr/>
          <a:lstStyle/>
          <a:p>
            <a:r>
              <a:rPr lang="fr-FR" dirty="0"/>
              <a:t>Le soutien à l’autonomie</a:t>
            </a:r>
          </a:p>
        </p:txBody>
      </p:sp>
      <p:sp>
        <p:nvSpPr>
          <p:cNvPr id="3" name="Espace réservé du contenu 2">
            <a:extLst>
              <a:ext uri="{FF2B5EF4-FFF2-40B4-BE49-F238E27FC236}">
                <a16:creationId xmlns:a16="http://schemas.microsoft.com/office/drawing/2014/main" id="{FAA06A35-9318-08B2-2E08-E4B81F1402E8}"/>
              </a:ext>
            </a:extLst>
          </p:cNvPr>
          <p:cNvSpPr>
            <a:spLocks noGrp="1"/>
          </p:cNvSpPr>
          <p:nvPr>
            <p:ph idx="1"/>
          </p:nvPr>
        </p:nvSpPr>
        <p:spPr/>
        <p:txBody>
          <a:bodyPr/>
          <a:lstStyle/>
          <a:p>
            <a:endParaRPr lang="fr-FR" dirty="0"/>
          </a:p>
          <a:p>
            <a:pPr algn="just">
              <a:lnSpc>
                <a:spcPct val="107000"/>
              </a:lnSpc>
              <a:spcAft>
                <a:spcPts val="450"/>
              </a:spcAft>
            </a:pPr>
            <a:r>
              <a:rPr lang="fr-FR" sz="1350" dirty="0">
                <a:latin typeface="Arial" panose="020B0604020202020204" pitchFamily="34" charset="0"/>
                <a:ea typeface="Calibri" panose="020F0502020204030204" pitchFamily="34" charset="0"/>
                <a:cs typeface="Arial" panose="020B0604020202020204" pitchFamily="34" charset="0"/>
              </a:rPr>
              <a:t>C’est l'accompagnement d'une personne dans l'exercice de l'autonomie dans le respect de ses aspirations personnelles.</a:t>
            </a:r>
          </a:p>
          <a:p>
            <a:pPr algn="just">
              <a:lnSpc>
                <a:spcPct val="107000"/>
              </a:lnSpc>
              <a:spcAft>
                <a:spcPts val="450"/>
              </a:spcAft>
            </a:pPr>
            <a:endParaRPr lang="fr-FR" sz="1350"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450"/>
              </a:spcAft>
            </a:pPr>
            <a:r>
              <a:rPr lang="fr-FR" sz="1350" dirty="0">
                <a:latin typeface="Arial" panose="020B0604020202020204" pitchFamily="34" charset="0"/>
                <a:ea typeface="Calibri" panose="020F0502020204030204" pitchFamily="34" charset="0"/>
                <a:cs typeface="Arial" panose="020B0604020202020204" pitchFamily="34" charset="0"/>
              </a:rPr>
              <a:t>Ce besoin de soutien à l'autonomie doit être durable ou survenir fréquemment et concerne les personnes présentant notamment une ou plusieurs altérations des fonctions mentales, cognitives ou psychiques</a:t>
            </a:r>
            <a:endParaRPr lang="fr-FR" sz="1350" dirty="0">
              <a:latin typeface="Arial" panose="020B0604020202020204" pitchFamily="34" charset="0"/>
              <a:cs typeface="Arial" panose="020B0604020202020204" pitchFamily="34" charset="0"/>
            </a:endParaRPr>
          </a:p>
        </p:txBody>
      </p:sp>
      <p:sp>
        <p:nvSpPr>
          <p:cNvPr id="4" name="Espace réservé du numéro de diapositive 3">
            <a:extLst>
              <a:ext uri="{FF2B5EF4-FFF2-40B4-BE49-F238E27FC236}">
                <a16:creationId xmlns:a16="http://schemas.microsoft.com/office/drawing/2014/main" id="{5C5EC853-9C89-C3F5-696D-DF6706955D65}"/>
              </a:ext>
            </a:extLst>
          </p:cNvPr>
          <p:cNvSpPr>
            <a:spLocks noGrp="1"/>
          </p:cNvSpPr>
          <p:nvPr>
            <p:ph type="sldNum" sz="quarter" idx="12"/>
          </p:nvPr>
        </p:nvSpPr>
        <p:spPr/>
        <p:txBody>
          <a:bodyPr/>
          <a:lstStyle/>
          <a:p>
            <a:fld id="{C8100989-B75F-4602-84D8-19856CD6A586}" type="slidenum">
              <a:rPr lang="fr-FR" smtClean="0"/>
              <a:pPr/>
              <a:t>21</a:t>
            </a:fld>
            <a:endParaRPr lang="fr-FR" dirty="0"/>
          </a:p>
        </p:txBody>
      </p:sp>
    </p:spTree>
    <p:extLst>
      <p:ext uri="{BB962C8B-B14F-4D97-AF65-F5344CB8AC3E}">
        <p14:creationId xmlns:p14="http://schemas.microsoft.com/office/powerpoint/2010/main" val="24096215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64A3C28-ADA3-A034-CDB2-663828CD9152}"/>
              </a:ext>
            </a:extLst>
          </p:cNvPr>
          <p:cNvSpPr>
            <a:spLocks noGrp="1"/>
          </p:cNvSpPr>
          <p:nvPr>
            <p:ph type="title"/>
          </p:nvPr>
        </p:nvSpPr>
        <p:spPr/>
        <p:txBody>
          <a:bodyPr>
            <a:normAutofit/>
          </a:bodyPr>
          <a:lstStyle/>
          <a:p>
            <a:r>
              <a:rPr lang="fr-FR" dirty="0"/>
              <a:t>Comment apprécier le besoin de soutien à l’autonomie ?</a:t>
            </a:r>
          </a:p>
        </p:txBody>
      </p:sp>
      <p:sp>
        <p:nvSpPr>
          <p:cNvPr id="3" name="Espace réservé du contenu 2">
            <a:extLst>
              <a:ext uri="{FF2B5EF4-FFF2-40B4-BE49-F238E27FC236}">
                <a16:creationId xmlns:a16="http://schemas.microsoft.com/office/drawing/2014/main" id="{FAA06A35-9318-08B2-2E08-E4B81F1402E8}"/>
              </a:ext>
            </a:extLst>
          </p:cNvPr>
          <p:cNvSpPr>
            <a:spLocks noGrp="1"/>
          </p:cNvSpPr>
          <p:nvPr>
            <p:ph idx="1"/>
          </p:nvPr>
        </p:nvSpPr>
        <p:spPr/>
        <p:txBody>
          <a:bodyPr>
            <a:normAutofit/>
          </a:bodyPr>
          <a:lstStyle/>
          <a:p>
            <a:pPr algn="just">
              <a:lnSpc>
                <a:spcPct val="107000"/>
              </a:lnSpc>
              <a:spcAft>
                <a:spcPts val="450"/>
              </a:spcAft>
            </a:pPr>
            <a:r>
              <a:rPr lang="fr-FR" sz="1350" dirty="0">
                <a:latin typeface="Calibri" panose="020F0502020204030204" pitchFamily="34" charset="0"/>
                <a:ea typeface="Calibri" panose="020F0502020204030204" pitchFamily="34" charset="0"/>
                <a:cs typeface="Calibri" panose="020F0502020204030204" pitchFamily="34" charset="0"/>
              </a:rPr>
              <a:t>Il s'apprécie au regard de l'hypersensibilité à l'anxiété, au stress et au contexte ainsi que des conséquences que des altérations des fonctions peuvent avoir dans différentes situations :</a:t>
            </a:r>
          </a:p>
          <a:p>
            <a:pPr algn="just">
              <a:lnSpc>
                <a:spcPct val="107000"/>
              </a:lnSpc>
              <a:spcAft>
                <a:spcPts val="450"/>
              </a:spcAft>
            </a:pPr>
            <a:r>
              <a:rPr lang="fr-FR" sz="1350" dirty="0">
                <a:latin typeface="Calibri" panose="020F0502020204030204" pitchFamily="34" charset="0"/>
                <a:ea typeface="Calibri" panose="020F0502020204030204" pitchFamily="34" charset="0"/>
                <a:cs typeface="Calibri" panose="020F0502020204030204" pitchFamily="34" charset="0"/>
              </a:rPr>
              <a:t>pour planifier, organiser, entamer, exécuter, et gérer le temps des activités (habituelles ou inhabituelles) en s'adaptant au contexte dans les actes nécessaires pour vivre dans un logement, pour se déplacer en dehors de ce logement, y compris pour prendre les transports, et participer à la vie en société ;</a:t>
            </a:r>
          </a:p>
          <a:p>
            <a:pPr marL="0" indent="0" algn="just">
              <a:lnSpc>
                <a:spcPct val="107000"/>
              </a:lnSpc>
              <a:spcAft>
                <a:spcPts val="450"/>
              </a:spcAft>
              <a:buNone/>
            </a:pPr>
            <a:endParaRPr lang="fr-FR" sz="1350" dirty="0">
              <a:latin typeface="Calibri" panose="020F0502020204030204" pitchFamily="34" charset="0"/>
              <a:ea typeface="Calibri" panose="020F0502020204030204" pitchFamily="34" charset="0"/>
              <a:cs typeface="Calibri" panose="020F0502020204030204" pitchFamily="34" charset="0"/>
            </a:endParaRPr>
          </a:p>
          <a:p>
            <a:pPr marL="0" indent="0" algn="just">
              <a:lnSpc>
                <a:spcPct val="107000"/>
              </a:lnSpc>
              <a:spcAft>
                <a:spcPts val="450"/>
              </a:spcAft>
              <a:buClrTx/>
              <a:buNone/>
            </a:pPr>
            <a:r>
              <a:rPr lang="fr-FR" sz="1350" i="1" kern="1200" dirty="0">
                <a:solidFill>
                  <a:prstClr val="black"/>
                </a:solidFill>
                <a:latin typeface="Calibri" panose="020F0502020204030204" pitchFamily="34" charset="0"/>
                <a:ea typeface="Calibri" panose="020F0502020204030204" pitchFamily="34" charset="0"/>
                <a:cs typeface="Calibri" panose="020F0502020204030204" pitchFamily="34" charset="0"/>
              </a:rPr>
              <a:t>(cette situation renvoie </a:t>
            </a:r>
          </a:p>
          <a:p>
            <a:pPr marL="214313" indent="-214313" algn="just">
              <a:lnSpc>
                <a:spcPct val="107000"/>
              </a:lnSpc>
              <a:spcAft>
                <a:spcPts val="450"/>
              </a:spcAft>
              <a:buClrTx/>
              <a:buFont typeface="Courier New" panose="02070309020205020404" pitchFamily="49" charset="0"/>
              <a:buChar char="o"/>
            </a:pPr>
            <a:r>
              <a:rPr lang="fr-FR" sz="1350" i="1" kern="1200" dirty="0">
                <a:solidFill>
                  <a:prstClr val="black"/>
                </a:solidFill>
                <a:latin typeface="Calibri" panose="020F0502020204030204" pitchFamily="34" charset="0"/>
                <a:ea typeface="Calibri" panose="020F0502020204030204" pitchFamily="34" charset="0"/>
                <a:cs typeface="Calibri" panose="020F0502020204030204" pitchFamily="34" charset="0"/>
              </a:rPr>
              <a:t>à l’activité « entreprendre des tâches multiples » </a:t>
            </a:r>
          </a:p>
          <a:p>
            <a:pPr marL="214313" indent="-214313" algn="just">
              <a:lnSpc>
                <a:spcPct val="107000"/>
              </a:lnSpc>
              <a:spcAft>
                <a:spcPts val="450"/>
              </a:spcAft>
              <a:buClrTx/>
              <a:buFont typeface="Courier New" panose="02070309020205020404" pitchFamily="49" charset="0"/>
              <a:buChar char="o"/>
            </a:pPr>
            <a:r>
              <a:rPr lang="fr-FR" sz="1350" i="1" kern="1200" dirty="0">
                <a:solidFill>
                  <a:prstClr val="black"/>
                </a:solidFill>
                <a:latin typeface="Calibri" panose="020F0502020204030204" pitchFamily="34" charset="0"/>
                <a:ea typeface="Calibri" panose="020F0502020204030204" pitchFamily="34" charset="0"/>
                <a:cs typeface="Calibri" panose="020F0502020204030204" pitchFamily="34" charset="0"/>
              </a:rPr>
              <a:t>et à l’acte essentiel « la réalisation de tâches multiples »)</a:t>
            </a:r>
          </a:p>
          <a:p>
            <a:pPr algn="just">
              <a:lnSpc>
                <a:spcPct val="107000"/>
              </a:lnSpc>
              <a:spcAft>
                <a:spcPts val="450"/>
              </a:spcAft>
              <a:buClrTx/>
            </a:pPr>
            <a:endParaRPr lang="fr-FR" sz="1350" i="1" kern="1200" dirty="0">
              <a:solidFill>
                <a:prstClr val="black"/>
              </a:solidFill>
              <a:latin typeface="Calibri" panose="020F0502020204030204" pitchFamily="34" charset="0"/>
              <a:ea typeface="Calibri" panose="020F0502020204030204" pitchFamily="34" charset="0"/>
              <a:cs typeface="Calibri" panose="020F0502020204030204" pitchFamily="34" charset="0"/>
            </a:endParaRPr>
          </a:p>
          <a:p>
            <a:pPr marL="0" indent="0" algn="just">
              <a:lnSpc>
                <a:spcPct val="107000"/>
              </a:lnSpc>
              <a:spcAft>
                <a:spcPts val="450"/>
              </a:spcAft>
              <a:buNone/>
            </a:pPr>
            <a:endParaRPr lang="fr-FR" sz="1350" dirty="0">
              <a:latin typeface="Calibri" panose="020F0502020204030204" pitchFamily="34" charset="0"/>
              <a:ea typeface="Calibri" panose="020F0502020204030204" pitchFamily="34" charset="0"/>
              <a:cs typeface="Calibri" panose="020F0502020204030204" pitchFamily="34" charset="0"/>
            </a:endParaRPr>
          </a:p>
          <a:p>
            <a:pPr algn="just">
              <a:lnSpc>
                <a:spcPct val="107000"/>
              </a:lnSpc>
              <a:spcAft>
                <a:spcPts val="450"/>
              </a:spcAft>
            </a:pPr>
            <a:endParaRPr lang="fr-FR" sz="1350" dirty="0">
              <a:latin typeface="Calibri" panose="020F0502020204030204" pitchFamily="34" charset="0"/>
              <a:ea typeface="Calibri" panose="020F0502020204030204" pitchFamily="34" charset="0"/>
              <a:cs typeface="Calibri" panose="020F0502020204030204" pitchFamily="34" charset="0"/>
            </a:endParaRPr>
          </a:p>
          <a:p>
            <a:pPr algn="just">
              <a:lnSpc>
                <a:spcPct val="107000"/>
              </a:lnSpc>
              <a:spcAft>
                <a:spcPts val="450"/>
              </a:spcAft>
            </a:pPr>
            <a:endParaRPr lang="fr-FR" sz="1350" dirty="0">
              <a:latin typeface="Calibri" panose="020F0502020204030204" pitchFamily="34" charset="0"/>
              <a:ea typeface="Calibri" panose="020F0502020204030204" pitchFamily="34" charset="0"/>
              <a:cs typeface="Calibri" panose="020F0502020204030204" pitchFamily="34" charset="0"/>
            </a:endParaRPr>
          </a:p>
          <a:p>
            <a:endParaRPr lang="fr-FR" dirty="0"/>
          </a:p>
        </p:txBody>
      </p:sp>
      <p:sp>
        <p:nvSpPr>
          <p:cNvPr id="4" name="Espace réservé du numéro de diapositive 3">
            <a:extLst>
              <a:ext uri="{FF2B5EF4-FFF2-40B4-BE49-F238E27FC236}">
                <a16:creationId xmlns:a16="http://schemas.microsoft.com/office/drawing/2014/main" id="{5C5EC853-9C89-C3F5-696D-DF6706955D65}"/>
              </a:ext>
            </a:extLst>
          </p:cNvPr>
          <p:cNvSpPr>
            <a:spLocks noGrp="1"/>
          </p:cNvSpPr>
          <p:nvPr>
            <p:ph type="sldNum" sz="quarter" idx="12"/>
          </p:nvPr>
        </p:nvSpPr>
        <p:spPr/>
        <p:txBody>
          <a:bodyPr/>
          <a:lstStyle/>
          <a:p>
            <a:fld id="{C8100989-B75F-4602-84D8-19856CD6A586}" type="slidenum">
              <a:rPr lang="fr-FR" smtClean="0"/>
              <a:pPr/>
              <a:t>22</a:t>
            </a:fld>
            <a:endParaRPr lang="fr-FR" dirty="0"/>
          </a:p>
        </p:txBody>
      </p:sp>
    </p:spTree>
    <p:extLst>
      <p:ext uri="{BB962C8B-B14F-4D97-AF65-F5344CB8AC3E}">
        <p14:creationId xmlns:p14="http://schemas.microsoft.com/office/powerpoint/2010/main" val="7634163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906E965-D3CF-521E-09E6-66747FDEA2B0}"/>
              </a:ext>
            </a:extLst>
          </p:cNvPr>
          <p:cNvSpPr>
            <a:spLocks noGrp="1"/>
          </p:cNvSpPr>
          <p:nvPr>
            <p:ph type="title"/>
          </p:nvPr>
        </p:nvSpPr>
        <p:spPr/>
        <p:txBody>
          <a:bodyPr/>
          <a:lstStyle/>
          <a:p>
            <a:r>
              <a:rPr lang="fr-FR" dirty="0"/>
              <a:t>Pour….</a:t>
            </a:r>
          </a:p>
        </p:txBody>
      </p:sp>
      <p:sp>
        <p:nvSpPr>
          <p:cNvPr id="3" name="Espace réservé du contenu 2">
            <a:extLst>
              <a:ext uri="{FF2B5EF4-FFF2-40B4-BE49-F238E27FC236}">
                <a16:creationId xmlns:a16="http://schemas.microsoft.com/office/drawing/2014/main" id="{D4C556B5-03C9-9702-A6CF-25BD04489645}"/>
              </a:ext>
            </a:extLst>
          </p:cNvPr>
          <p:cNvSpPr>
            <a:spLocks noGrp="1"/>
          </p:cNvSpPr>
          <p:nvPr>
            <p:ph idx="1"/>
          </p:nvPr>
        </p:nvSpPr>
        <p:spPr/>
        <p:txBody>
          <a:bodyPr/>
          <a:lstStyle/>
          <a:p>
            <a:pPr marL="0" indent="0">
              <a:buNone/>
            </a:pPr>
            <a:r>
              <a:rPr lang="fr-FR" sz="1500" dirty="0">
                <a:latin typeface="Calibri" panose="020F0502020204030204" pitchFamily="34" charset="0"/>
                <a:ea typeface="Calibri" panose="020F0502020204030204" pitchFamily="34" charset="0"/>
                <a:cs typeface="Calibri" panose="020F0502020204030204" pitchFamily="34" charset="0"/>
              </a:rPr>
              <a:t> interagir avec autrui, comprendre ses intentions et ses émotions ainsi que s'adapter aux codes sociaux et à la communication </a:t>
            </a:r>
          </a:p>
          <a:p>
            <a:pPr marL="0" indent="0">
              <a:buNone/>
            </a:pPr>
            <a:r>
              <a:rPr lang="fr-FR" sz="1500" dirty="0">
                <a:latin typeface="Calibri" panose="020F0502020204030204" pitchFamily="34" charset="0"/>
                <a:ea typeface="Calibri" panose="020F0502020204030204" pitchFamily="34" charset="0"/>
                <a:cs typeface="Calibri" panose="020F0502020204030204" pitchFamily="34" charset="0"/>
              </a:rPr>
              <a:t>afin de pouvoir avoir des relations avec autrui, y compris en dehors de sa famille   proche ou de ses aidants ;</a:t>
            </a:r>
          </a:p>
          <a:p>
            <a:pPr marL="0" indent="0">
              <a:buNone/>
            </a:pPr>
            <a:endParaRPr lang="fr-FR" sz="1500" dirty="0"/>
          </a:p>
          <a:p>
            <a:pPr marL="0" indent="0">
              <a:buNone/>
            </a:pPr>
            <a:endParaRPr lang="fr-FR" dirty="0"/>
          </a:p>
          <a:p>
            <a:pPr marL="0" indent="0" algn="just">
              <a:lnSpc>
                <a:spcPct val="107000"/>
              </a:lnSpc>
              <a:spcAft>
                <a:spcPts val="450"/>
              </a:spcAft>
              <a:buNone/>
            </a:pPr>
            <a:r>
              <a:rPr lang="fr-FR" sz="1500" i="1" dirty="0">
                <a:latin typeface="Calibri" panose="020F0502020204030204" pitchFamily="34" charset="0"/>
                <a:ea typeface="Calibri" panose="020F0502020204030204" pitchFamily="34" charset="0"/>
                <a:cs typeface="Calibri" panose="020F0502020204030204" pitchFamily="34" charset="0"/>
              </a:rPr>
              <a:t>(cette situation renvoie</a:t>
            </a:r>
          </a:p>
          <a:p>
            <a:pPr algn="just">
              <a:lnSpc>
                <a:spcPct val="107000"/>
              </a:lnSpc>
              <a:spcAft>
                <a:spcPts val="450"/>
              </a:spcAft>
              <a:buFont typeface="Courier New" panose="02070309020205020404" pitchFamily="49" charset="0"/>
              <a:buChar char="o"/>
            </a:pPr>
            <a:r>
              <a:rPr lang="fr-FR" sz="1500" i="1" dirty="0">
                <a:latin typeface="Calibri" panose="020F0502020204030204" pitchFamily="34" charset="0"/>
                <a:ea typeface="Calibri" panose="020F0502020204030204" pitchFamily="34" charset="0"/>
                <a:cs typeface="Calibri" panose="020F0502020204030204" pitchFamily="34" charset="0"/>
              </a:rPr>
              <a:t>À l’activité « maîtriser son comportement »</a:t>
            </a:r>
          </a:p>
          <a:p>
            <a:pPr algn="just">
              <a:lnSpc>
                <a:spcPct val="107000"/>
              </a:lnSpc>
              <a:spcAft>
                <a:spcPts val="450"/>
              </a:spcAft>
              <a:buFont typeface="Courier New" panose="02070309020205020404" pitchFamily="49" charset="0"/>
              <a:buChar char="o"/>
            </a:pPr>
            <a:r>
              <a:rPr lang="fr-FR" sz="1500" i="1" dirty="0">
                <a:latin typeface="Calibri" panose="020F0502020204030204" pitchFamily="34" charset="0"/>
                <a:ea typeface="Calibri" panose="020F0502020204030204" pitchFamily="34" charset="0"/>
                <a:cs typeface="Calibri" panose="020F0502020204030204" pitchFamily="34" charset="0"/>
              </a:rPr>
              <a:t>Et à l’acte essentiel « la maîtrise de son comportement »)</a:t>
            </a:r>
          </a:p>
          <a:p>
            <a:pPr marL="0" indent="0" algn="just">
              <a:lnSpc>
                <a:spcPct val="107000"/>
              </a:lnSpc>
              <a:spcAft>
                <a:spcPts val="450"/>
              </a:spcAft>
              <a:buNone/>
            </a:pPr>
            <a:endParaRPr lang="fr-FR" sz="1500" i="1" dirty="0">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fr-FR" dirty="0"/>
          </a:p>
        </p:txBody>
      </p:sp>
      <p:sp>
        <p:nvSpPr>
          <p:cNvPr id="4" name="Espace réservé du numéro de diapositive 3">
            <a:extLst>
              <a:ext uri="{FF2B5EF4-FFF2-40B4-BE49-F238E27FC236}">
                <a16:creationId xmlns:a16="http://schemas.microsoft.com/office/drawing/2014/main" id="{6A3948A8-B94F-402D-9C60-7B8CB2A1B82A}"/>
              </a:ext>
            </a:extLst>
          </p:cNvPr>
          <p:cNvSpPr>
            <a:spLocks noGrp="1"/>
          </p:cNvSpPr>
          <p:nvPr>
            <p:ph type="sldNum" sz="quarter" idx="12"/>
          </p:nvPr>
        </p:nvSpPr>
        <p:spPr/>
        <p:txBody>
          <a:bodyPr/>
          <a:lstStyle/>
          <a:p>
            <a:fld id="{C8100989-B75F-4602-84D8-19856CD6A586}" type="slidenum">
              <a:rPr lang="fr-FR" smtClean="0"/>
              <a:pPr/>
              <a:t>23</a:t>
            </a:fld>
            <a:endParaRPr lang="fr-FR" dirty="0"/>
          </a:p>
        </p:txBody>
      </p:sp>
    </p:spTree>
    <p:extLst>
      <p:ext uri="{BB962C8B-B14F-4D97-AF65-F5344CB8AC3E}">
        <p14:creationId xmlns:p14="http://schemas.microsoft.com/office/powerpoint/2010/main" val="36579793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64A3C28-ADA3-A034-CDB2-663828CD9152}"/>
              </a:ext>
            </a:extLst>
          </p:cNvPr>
          <p:cNvSpPr>
            <a:spLocks noGrp="1"/>
          </p:cNvSpPr>
          <p:nvPr>
            <p:ph type="title"/>
          </p:nvPr>
        </p:nvSpPr>
        <p:spPr/>
        <p:txBody>
          <a:bodyPr/>
          <a:lstStyle/>
          <a:p>
            <a:r>
              <a:rPr lang="fr-FR" dirty="0"/>
              <a:t> pour…</a:t>
            </a:r>
          </a:p>
        </p:txBody>
      </p:sp>
      <p:sp>
        <p:nvSpPr>
          <p:cNvPr id="3" name="Espace réservé du contenu 2">
            <a:extLst>
              <a:ext uri="{FF2B5EF4-FFF2-40B4-BE49-F238E27FC236}">
                <a16:creationId xmlns:a16="http://schemas.microsoft.com/office/drawing/2014/main" id="{FAA06A35-9318-08B2-2E08-E4B81F1402E8}"/>
              </a:ext>
            </a:extLst>
          </p:cNvPr>
          <p:cNvSpPr>
            <a:spLocks noGrp="1"/>
          </p:cNvSpPr>
          <p:nvPr>
            <p:ph idx="1"/>
          </p:nvPr>
        </p:nvSpPr>
        <p:spPr/>
        <p:txBody>
          <a:bodyPr>
            <a:normAutofit/>
          </a:bodyPr>
          <a:lstStyle/>
          <a:p>
            <a:pPr marL="0" indent="0" algn="just">
              <a:lnSpc>
                <a:spcPct val="107000"/>
              </a:lnSpc>
              <a:spcAft>
                <a:spcPts val="450"/>
              </a:spcAft>
              <a:buNone/>
            </a:pPr>
            <a:r>
              <a:rPr lang="fr-FR" sz="1350" dirty="0">
                <a:latin typeface="Calibri" panose="020F0502020204030204" pitchFamily="34" charset="0"/>
                <a:ea typeface="Calibri" panose="020F0502020204030204" pitchFamily="34" charset="0"/>
                <a:cs typeface="Calibri" panose="020F0502020204030204" pitchFamily="34" charset="0"/>
              </a:rPr>
              <a:t>évaluer ses capacités, la qualité de ses réalisations et connaitre ses limites, afin notamment d'être capable d'identifier ses besoins d'aide, de prendre des décisions adaptées et de prendre soin de sa santé ;</a:t>
            </a:r>
          </a:p>
          <a:p>
            <a:pPr algn="just">
              <a:lnSpc>
                <a:spcPct val="107000"/>
              </a:lnSpc>
              <a:spcAft>
                <a:spcPts val="450"/>
              </a:spcAft>
            </a:pPr>
            <a:endParaRPr lang="fr-FR" sz="1350" dirty="0">
              <a:latin typeface="Calibri" panose="020F0502020204030204" pitchFamily="34" charset="0"/>
              <a:ea typeface="Calibri" panose="020F0502020204030204" pitchFamily="34" charset="0"/>
              <a:cs typeface="Calibri" panose="020F0502020204030204" pitchFamily="34" charset="0"/>
            </a:endParaRPr>
          </a:p>
          <a:p>
            <a:pPr marL="0" indent="0" algn="just">
              <a:lnSpc>
                <a:spcPct val="107000"/>
              </a:lnSpc>
              <a:spcAft>
                <a:spcPts val="450"/>
              </a:spcAft>
              <a:buClrTx/>
              <a:buNone/>
            </a:pPr>
            <a:r>
              <a:rPr lang="fr-FR" sz="1350" i="1" kern="1200" dirty="0">
                <a:solidFill>
                  <a:prstClr val="black"/>
                </a:solidFill>
                <a:latin typeface="Calibri" panose="020F0502020204030204" pitchFamily="34" charset="0"/>
                <a:ea typeface="Calibri" panose="020F0502020204030204" pitchFamily="34" charset="0"/>
                <a:cs typeface="Calibri" panose="020F0502020204030204" pitchFamily="34" charset="0"/>
              </a:rPr>
              <a:t>Prendre soin de sa santé renvoie notamment à la réalisation des tâches liées à la prise, l’organisation et l’effectivité des rendez-vous médicaux que l’on retrouve dans l’acte essentiel de l’existence « la réalisation de tâches multiples » pris en compte pour l’éligibilité à l’élément 1 aides humaines</a:t>
            </a:r>
          </a:p>
          <a:p>
            <a:pPr algn="just">
              <a:lnSpc>
                <a:spcPct val="107000"/>
              </a:lnSpc>
              <a:spcAft>
                <a:spcPts val="450"/>
              </a:spcAft>
              <a:buClrTx/>
            </a:pPr>
            <a:endParaRPr lang="fr-FR" sz="1350" i="1" kern="1200" dirty="0">
              <a:solidFill>
                <a:prstClr val="black"/>
              </a:solidFill>
              <a:latin typeface="Calibri" panose="020F0502020204030204" pitchFamily="34" charset="0"/>
              <a:ea typeface="Calibri" panose="020F0502020204030204" pitchFamily="34" charset="0"/>
              <a:cs typeface="Calibri" panose="020F0502020204030204" pitchFamily="34" charset="0"/>
            </a:endParaRPr>
          </a:p>
          <a:p>
            <a:pPr marL="0" indent="0" algn="just">
              <a:lnSpc>
                <a:spcPct val="107000"/>
              </a:lnSpc>
              <a:spcAft>
                <a:spcPts val="450"/>
              </a:spcAft>
              <a:buNone/>
            </a:pPr>
            <a:endParaRPr lang="fr-FR" sz="1350" dirty="0">
              <a:latin typeface="Calibri" panose="020F0502020204030204" pitchFamily="34" charset="0"/>
              <a:ea typeface="Calibri" panose="020F0502020204030204" pitchFamily="34" charset="0"/>
              <a:cs typeface="Calibri" panose="020F0502020204030204" pitchFamily="34" charset="0"/>
            </a:endParaRPr>
          </a:p>
          <a:p>
            <a:pPr algn="just">
              <a:lnSpc>
                <a:spcPct val="107000"/>
              </a:lnSpc>
              <a:spcAft>
                <a:spcPts val="450"/>
              </a:spcAft>
            </a:pPr>
            <a:endParaRPr lang="fr-FR" sz="1350" dirty="0">
              <a:latin typeface="Calibri" panose="020F0502020204030204" pitchFamily="34" charset="0"/>
              <a:ea typeface="Calibri" panose="020F0502020204030204" pitchFamily="34" charset="0"/>
              <a:cs typeface="Calibri" panose="020F0502020204030204" pitchFamily="34" charset="0"/>
            </a:endParaRPr>
          </a:p>
          <a:p>
            <a:pPr algn="just">
              <a:lnSpc>
                <a:spcPct val="107000"/>
              </a:lnSpc>
              <a:spcAft>
                <a:spcPts val="450"/>
              </a:spcAft>
            </a:pPr>
            <a:endParaRPr lang="fr-FR" sz="2400" dirty="0">
              <a:latin typeface="Calibri" panose="020F0502020204030204" pitchFamily="34" charset="0"/>
              <a:ea typeface="Calibri" panose="020F0502020204030204" pitchFamily="34" charset="0"/>
              <a:cs typeface="Calibri" panose="020F0502020204030204" pitchFamily="34" charset="0"/>
            </a:endParaRPr>
          </a:p>
          <a:p>
            <a:endParaRPr lang="fr-FR" dirty="0"/>
          </a:p>
        </p:txBody>
      </p:sp>
      <p:sp>
        <p:nvSpPr>
          <p:cNvPr id="4" name="Espace réservé du numéro de diapositive 3">
            <a:extLst>
              <a:ext uri="{FF2B5EF4-FFF2-40B4-BE49-F238E27FC236}">
                <a16:creationId xmlns:a16="http://schemas.microsoft.com/office/drawing/2014/main" id="{5C5EC853-9C89-C3F5-696D-DF6706955D65}"/>
              </a:ext>
            </a:extLst>
          </p:cNvPr>
          <p:cNvSpPr>
            <a:spLocks noGrp="1"/>
          </p:cNvSpPr>
          <p:nvPr>
            <p:ph type="sldNum" sz="quarter" idx="12"/>
          </p:nvPr>
        </p:nvSpPr>
        <p:spPr/>
        <p:txBody>
          <a:bodyPr/>
          <a:lstStyle/>
          <a:p>
            <a:fld id="{C8100989-B75F-4602-84D8-19856CD6A586}" type="slidenum">
              <a:rPr lang="fr-FR" smtClean="0"/>
              <a:pPr/>
              <a:t>24</a:t>
            </a:fld>
            <a:endParaRPr lang="fr-FR" dirty="0"/>
          </a:p>
        </p:txBody>
      </p:sp>
    </p:spTree>
    <p:extLst>
      <p:ext uri="{BB962C8B-B14F-4D97-AF65-F5344CB8AC3E}">
        <p14:creationId xmlns:p14="http://schemas.microsoft.com/office/powerpoint/2010/main" val="12489726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691794B-A012-C1C5-F071-82B4C26DCA2C}"/>
              </a:ext>
            </a:extLst>
          </p:cNvPr>
          <p:cNvSpPr>
            <a:spLocks noGrp="1"/>
          </p:cNvSpPr>
          <p:nvPr>
            <p:ph type="title"/>
          </p:nvPr>
        </p:nvSpPr>
        <p:spPr/>
        <p:txBody>
          <a:bodyPr/>
          <a:lstStyle/>
          <a:p>
            <a:r>
              <a:rPr lang="fr-FR" dirty="0"/>
              <a:t>Pour….</a:t>
            </a:r>
          </a:p>
        </p:txBody>
      </p:sp>
      <p:sp>
        <p:nvSpPr>
          <p:cNvPr id="3" name="Espace réservé du contenu 2">
            <a:extLst>
              <a:ext uri="{FF2B5EF4-FFF2-40B4-BE49-F238E27FC236}">
                <a16:creationId xmlns:a16="http://schemas.microsoft.com/office/drawing/2014/main" id="{0588A500-0772-ADAA-98A3-BCE302AA619C}"/>
              </a:ext>
            </a:extLst>
          </p:cNvPr>
          <p:cNvSpPr>
            <a:spLocks noGrp="1"/>
          </p:cNvSpPr>
          <p:nvPr>
            <p:ph idx="1"/>
          </p:nvPr>
        </p:nvSpPr>
        <p:spPr/>
        <p:txBody>
          <a:bodyPr>
            <a:normAutofit/>
          </a:bodyPr>
          <a:lstStyle/>
          <a:p>
            <a:pPr marL="0" indent="0">
              <a:buNone/>
            </a:pPr>
            <a:r>
              <a:rPr lang="fr-FR" sz="1350" dirty="0">
                <a:latin typeface="Calibri" panose="020F0502020204030204" pitchFamily="34" charset="0"/>
                <a:ea typeface="Calibri" panose="020F0502020204030204" pitchFamily="34" charset="0"/>
                <a:cs typeface="Calibri" panose="020F0502020204030204" pitchFamily="34" charset="0"/>
              </a:rPr>
              <a:t> traiter les informations sensorielles (notamment hypo ou hyper sensorialité, recherche ou évitement des sensations, hallucinations, difficulté à identifier une douleur, difficulté à évoluer dans certains environnements) afin notamment de mettre en œuvre les habiletés de la vie quotidienne, la communication, les compétences sociales.</a:t>
            </a:r>
          </a:p>
          <a:p>
            <a:endParaRPr lang="fr-FR" dirty="0"/>
          </a:p>
          <a:p>
            <a:pPr marL="0" indent="0" algn="just">
              <a:lnSpc>
                <a:spcPct val="107000"/>
              </a:lnSpc>
              <a:spcAft>
                <a:spcPts val="450"/>
              </a:spcAft>
              <a:buClrTx/>
              <a:buNone/>
            </a:pPr>
            <a:r>
              <a:rPr lang="fr-FR" sz="1425" i="1" kern="1200" dirty="0">
                <a:solidFill>
                  <a:prstClr val="black"/>
                </a:solidFill>
                <a:latin typeface="Calibri" panose="020F0502020204030204" pitchFamily="34" charset="0"/>
                <a:ea typeface="Calibri" panose="020F0502020204030204" pitchFamily="34" charset="0"/>
                <a:cs typeface="Calibri" panose="020F0502020204030204" pitchFamily="34" charset="0"/>
              </a:rPr>
              <a:t>(Un mauvais traitement des informations sensorielles peut avoir des retentissements sur les relations avec autrui, la communication, la mobilité, l’entretien personnel, la réalisation des activités. Cela peut aussi être à l’origine de troubles du comportement et limiter le fonctionnement adaptatif ou le niveau d’attention des personnes concernées.)</a:t>
            </a:r>
          </a:p>
          <a:p>
            <a:pPr algn="just">
              <a:lnSpc>
                <a:spcPct val="107000"/>
              </a:lnSpc>
              <a:spcAft>
                <a:spcPts val="450"/>
              </a:spcAft>
              <a:buClrTx/>
            </a:pPr>
            <a:endParaRPr lang="fr-FR" sz="1350" kern="12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450"/>
              </a:spcAft>
              <a:buClrTx/>
              <a:buNone/>
            </a:pPr>
            <a:r>
              <a:rPr lang="fr-FR" sz="1350" kern="1200" dirty="0">
                <a:solidFill>
                  <a:prstClr val="black"/>
                </a:solidFill>
                <a:latin typeface="Calibri" panose="020F0502020204030204" pitchFamily="34" charset="0"/>
                <a:ea typeface="Calibri" panose="020F0502020204030204" pitchFamily="34" charset="0"/>
                <a:cs typeface="Calibri" panose="020F0502020204030204" pitchFamily="34" charset="0"/>
              </a:rPr>
              <a:t> </a:t>
            </a:r>
            <a:endParaRPr lang="fr-FR" sz="600" kern="12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fr-FR" dirty="0"/>
          </a:p>
        </p:txBody>
      </p:sp>
      <p:sp>
        <p:nvSpPr>
          <p:cNvPr id="4" name="Espace réservé du numéro de diapositive 3">
            <a:extLst>
              <a:ext uri="{FF2B5EF4-FFF2-40B4-BE49-F238E27FC236}">
                <a16:creationId xmlns:a16="http://schemas.microsoft.com/office/drawing/2014/main" id="{8A7473B2-C3BB-9DDA-218F-D811026F2429}"/>
              </a:ext>
            </a:extLst>
          </p:cNvPr>
          <p:cNvSpPr>
            <a:spLocks noGrp="1"/>
          </p:cNvSpPr>
          <p:nvPr>
            <p:ph type="sldNum" sz="quarter" idx="12"/>
          </p:nvPr>
        </p:nvSpPr>
        <p:spPr/>
        <p:txBody>
          <a:bodyPr/>
          <a:lstStyle/>
          <a:p>
            <a:fld id="{C8100989-B75F-4602-84D8-19856CD6A586}" type="slidenum">
              <a:rPr lang="fr-FR" smtClean="0"/>
              <a:pPr/>
              <a:t>25</a:t>
            </a:fld>
            <a:endParaRPr lang="fr-FR" dirty="0"/>
          </a:p>
        </p:txBody>
      </p:sp>
    </p:spTree>
    <p:extLst>
      <p:ext uri="{BB962C8B-B14F-4D97-AF65-F5344CB8AC3E}">
        <p14:creationId xmlns:p14="http://schemas.microsoft.com/office/powerpoint/2010/main" val="7051193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cxnSp>
        <p:nvCxnSpPr>
          <p:cNvPr id="224" name="Google Shape;224;p34"/>
          <p:cNvCxnSpPr/>
          <p:nvPr/>
        </p:nvCxnSpPr>
        <p:spPr>
          <a:xfrm>
            <a:off x="1133400" y="2695100"/>
            <a:ext cx="8001000" cy="0"/>
          </a:xfrm>
          <a:prstGeom prst="straightConnector1">
            <a:avLst/>
          </a:prstGeom>
          <a:noFill/>
          <a:ln w="9525" cap="flat" cmpd="sng">
            <a:solidFill>
              <a:srgbClr val="666666"/>
            </a:solidFill>
            <a:prstDash val="dot"/>
            <a:round/>
            <a:headEnd type="none" w="med" len="med"/>
            <a:tailEnd type="none" w="med" len="med"/>
          </a:ln>
        </p:spPr>
      </p:cxnSp>
      <p:cxnSp>
        <p:nvCxnSpPr>
          <p:cNvPr id="225" name="Google Shape;225;p34"/>
          <p:cNvCxnSpPr/>
          <p:nvPr/>
        </p:nvCxnSpPr>
        <p:spPr>
          <a:xfrm>
            <a:off x="1209600" y="2085500"/>
            <a:ext cx="8001000" cy="0"/>
          </a:xfrm>
          <a:prstGeom prst="straightConnector1">
            <a:avLst/>
          </a:prstGeom>
          <a:noFill/>
          <a:ln w="9525" cap="flat" cmpd="sng">
            <a:solidFill>
              <a:srgbClr val="666666"/>
            </a:solidFill>
            <a:prstDash val="dot"/>
            <a:round/>
            <a:headEnd type="none" w="med" len="med"/>
            <a:tailEnd type="none" w="med" len="med"/>
          </a:ln>
        </p:spPr>
      </p:cxnSp>
      <p:cxnSp>
        <p:nvCxnSpPr>
          <p:cNvPr id="226" name="Google Shape;226;p34"/>
          <p:cNvCxnSpPr/>
          <p:nvPr/>
        </p:nvCxnSpPr>
        <p:spPr>
          <a:xfrm>
            <a:off x="152550" y="0"/>
            <a:ext cx="815100" cy="462300"/>
          </a:xfrm>
          <a:prstGeom prst="straightConnector1">
            <a:avLst/>
          </a:prstGeom>
          <a:noFill/>
          <a:ln w="9525" cap="flat" cmpd="sng">
            <a:solidFill>
              <a:srgbClr val="999999"/>
            </a:solidFill>
            <a:prstDash val="solid"/>
            <a:round/>
            <a:headEnd type="none" w="med" len="med"/>
            <a:tailEnd type="none" w="med" len="med"/>
          </a:ln>
        </p:spPr>
      </p:cxnSp>
      <p:sp>
        <p:nvSpPr>
          <p:cNvPr id="227" name="Google Shape;227;p34"/>
          <p:cNvSpPr txBox="1"/>
          <p:nvPr/>
        </p:nvSpPr>
        <p:spPr>
          <a:xfrm>
            <a:off x="98300" y="657575"/>
            <a:ext cx="270300" cy="464400"/>
          </a:xfrm>
          <a:prstGeom prst="rect">
            <a:avLst/>
          </a:prstGeom>
          <a:noFill/>
          <a:ln>
            <a:noFill/>
          </a:ln>
        </p:spPr>
        <p:txBody>
          <a:bodyPr spcFirstLastPara="1" wrap="square" lIns="91425" tIns="91425" rIns="91425" bIns="91425" anchor="t" anchorCtr="0">
            <a:noAutofit/>
          </a:bodyPr>
          <a:lstStyle/>
          <a:p>
            <a:r>
              <a:rPr lang="fr" sz="2400" b="1">
                <a:solidFill>
                  <a:srgbClr val="FFFFFF"/>
                </a:solidFill>
              </a:rPr>
              <a:t>1</a:t>
            </a:r>
            <a:endParaRPr sz="2400" b="1">
              <a:solidFill>
                <a:srgbClr val="FFFFFF"/>
              </a:solidFill>
            </a:endParaRPr>
          </a:p>
        </p:txBody>
      </p:sp>
      <p:sp>
        <p:nvSpPr>
          <p:cNvPr id="228" name="Google Shape;228;p34"/>
          <p:cNvSpPr/>
          <p:nvPr/>
        </p:nvSpPr>
        <p:spPr>
          <a:xfrm>
            <a:off x="-9600" y="0"/>
            <a:ext cx="9144000" cy="5143500"/>
          </a:xfrm>
          <a:prstGeom prst="rtTriangle">
            <a:avLst/>
          </a:prstGeom>
          <a:solidFill>
            <a:srgbClr val="00AFD4"/>
          </a:solidFill>
          <a:ln>
            <a:noFill/>
          </a:ln>
        </p:spPr>
        <p:txBody>
          <a:bodyPr spcFirstLastPara="1" wrap="square" lIns="91425" tIns="91425" rIns="91425" bIns="91425" numCol="1" anchor="ctr" anchorCtr="0">
            <a:noAutofit/>
          </a:bodyPr>
          <a:lstStyle/>
          <a:p>
            <a:endParaRPr sz="2400" b="1">
              <a:solidFill>
                <a:srgbClr val="00AFD4"/>
              </a:solidFill>
            </a:endParaRPr>
          </a:p>
        </p:txBody>
      </p:sp>
      <p:sp>
        <p:nvSpPr>
          <p:cNvPr id="229" name="Google Shape;229;p34"/>
          <p:cNvSpPr txBox="1"/>
          <p:nvPr/>
        </p:nvSpPr>
        <p:spPr>
          <a:xfrm>
            <a:off x="-19200" y="2144240"/>
            <a:ext cx="9144000" cy="462300"/>
          </a:xfrm>
          <a:prstGeom prst="rect">
            <a:avLst/>
          </a:prstGeom>
          <a:solidFill>
            <a:srgbClr val="FFFFFF"/>
          </a:solidFill>
          <a:ln w="9525" cap="flat" cmpd="sng">
            <a:solidFill>
              <a:srgbClr val="8A195A">
                <a:alpha val="0"/>
              </a:srgbClr>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fr-FR" sz="2000" b="1" dirty="0">
                <a:solidFill>
                  <a:srgbClr val="3D6672"/>
                </a:solidFill>
              </a:rPr>
              <a:t>Mise en application de la PCH aide humaine</a:t>
            </a:r>
          </a:p>
        </p:txBody>
      </p:sp>
      <p:cxnSp>
        <p:nvCxnSpPr>
          <p:cNvPr id="230" name="Google Shape;230;p34"/>
          <p:cNvCxnSpPr/>
          <p:nvPr/>
        </p:nvCxnSpPr>
        <p:spPr>
          <a:xfrm>
            <a:off x="8328900" y="4596875"/>
            <a:ext cx="815100" cy="462300"/>
          </a:xfrm>
          <a:prstGeom prst="straightConnector1">
            <a:avLst/>
          </a:prstGeom>
          <a:noFill/>
          <a:ln w="9525" cap="flat" cmpd="sng">
            <a:solidFill>
              <a:srgbClr val="999999"/>
            </a:solidFill>
            <a:prstDash val="solid"/>
            <a:round/>
            <a:headEnd type="none" w="med" len="med"/>
            <a:tailEnd type="none" w="med" len="med"/>
          </a:ln>
        </p:spPr>
      </p:cxnSp>
    </p:spTree>
    <p:extLst>
      <p:ext uri="{BB962C8B-B14F-4D97-AF65-F5344CB8AC3E}">
        <p14:creationId xmlns:p14="http://schemas.microsoft.com/office/powerpoint/2010/main" val="36239764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pic>
        <p:nvPicPr>
          <p:cNvPr id="167" name="Google Shape;167;g1874a5bb8f8_0_0"/>
          <p:cNvPicPr preferRelativeResize="0"/>
          <p:nvPr/>
        </p:nvPicPr>
        <p:blipFill rotWithShape="1">
          <a:blip r:embed="rId3">
            <a:alphaModFix amt="56000"/>
          </a:blip>
          <a:srcRect t="18876" r="5428" b="31990"/>
          <a:stretch/>
        </p:blipFill>
        <p:spPr>
          <a:xfrm>
            <a:off x="0" y="2479701"/>
            <a:ext cx="9144000" cy="2652847"/>
          </a:xfrm>
          <a:prstGeom prst="rect">
            <a:avLst/>
          </a:prstGeom>
          <a:noFill/>
          <a:ln>
            <a:noFill/>
          </a:ln>
        </p:spPr>
      </p:pic>
      <p:sp>
        <p:nvSpPr>
          <p:cNvPr id="168" name="Google Shape;168;g1874a5bb8f8_0_0"/>
          <p:cNvSpPr/>
          <p:nvPr/>
        </p:nvSpPr>
        <p:spPr>
          <a:xfrm>
            <a:off x="-19900" y="2371450"/>
            <a:ext cx="9163800" cy="156375"/>
          </a:xfrm>
          <a:prstGeom prst="rect">
            <a:avLst/>
          </a:prstGeom>
          <a:solidFill>
            <a:schemeClr val="lt2"/>
          </a:solidFill>
          <a:ln>
            <a:noFill/>
          </a:ln>
        </p:spPr>
        <p:txBody>
          <a:bodyPr spcFirstLastPara="1" wrap="square" lIns="91425" tIns="91425" rIns="91425" bIns="91425" anchor="ctr" anchorCtr="0">
            <a:noAutofit/>
          </a:bodyPr>
          <a:lstStyle/>
          <a:p>
            <a:endParaRPr sz="1800">
              <a:solidFill>
                <a:schemeClr val="dk1"/>
              </a:solidFill>
              <a:latin typeface="Calibri"/>
              <a:ea typeface="Calibri"/>
              <a:cs typeface="Calibri"/>
              <a:sym typeface="Calibri"/>
            </a:endParaRPr>
          </a:p>
        </p:txBody>
      </p:sp>
      <p:sp>
        <p:nvSpPr>
          <p:cNvPr id="169" name="Google Shape;169;g1874a5bb8f8_0_0"/>
          <p:cNvSpPr txBox="1"/>
          <p:nvPr/>
        </p:nvSpPr>
        <p:spPr>
          <a:xfrm>
            <a:off x="2144550" y="147500"/>
            <a:ext cx="7048125" cy="2149200"/>
          </a:xfrm>
          <a:prstGeom prst="rect">
            <a:avLst/>
          </a:prstGeom>
          <a:noFill/>
          <a:ln>
            <a:noFill/>
          </a:ln>
        </p:spPr>
        <p:txBody>
          <a:bodyPr spcFirstLastPara="1" wrap="square" lIns="91425" tIns="91425" rIns="91425" bIns="91425" anchor="t" anchorCtr="0">
            <a:noAutofit/>
          </a:bodyPr>
          <a:lstStyle/>
          <a:p>
            <a:pPr algn="ctr"/>
            <a:r>
              <a:rPr lang="fr-FR" sz="2100" dirty="0">
                <a:solidFill>
                  <a:srgbClr val="00AFD4"/>
                </a:solidFill>
                <a:latin typeface="Montserrat SemiBold"/>
                <a:ea typeface="Montserrat SemiBold"/>
                <a:cs typeface="Montserrat SemiBold"/>
                <a:sym typeface="Montserrat SemiBold"/>
              </a:rPr>
              <a:t> </a:t>
            </a:r>
            <a:endParaRPr sz="2100" dirty="0">
              <a:solidFill>
                <a:srgbClr val="00AFD4"/>
              </a:solidFill>
              <a:latin typeface="Montserrat SemiBold"/>
              <a:ea typeface="Montserrat SemiBold"/>
              <a:cs typeface="Montserrat SemiBold"/>
              <a:sym typeface="Montserrat SemiBold"/>
            </a:endParaRPr>
          </a:p>
          <a:p>
            <a:pPr algn="ctr"/>
            <a:endParaRPr lang="fr-FR" sz="2100" dirty="0">
              <a:solidFill>
                <a:srgbClr val="00AFD4"/>
              </a:solidFill>
              <a:latin typeface="Montserrat SemiBold"/>
              <a:ea typeface="Montserrat SemiBold"/>
              <a:cs typeface="Montserrat SemiBold"/>
              <a:sym typeface="Montserrat SemiBold"/>
            </a:endParaRPr>
          </a:p>
          <a:p>
            <a:pPr algn="ctr"/>
            <a:r>
              <a:rPr lang="fr-FR" sz="2100" dirty="0">
                <a:solidFill>
                  <a:srgbClr val="00AFD4"/>
                </a:solidFill>
                <a:latin typeface="Montserrat SemiBold"/>
                <a:ea typeface="Montserrat SemiBold"/>
                <a:cs typeface="Montserrat SemiBold"/>
                <a:sym typeface="Montserrat SemiBold"/>
              </a:rPr>
              <a:t>Les SAAD</a:t>
            </a:r>
            <a:endParaRPr sz="2200" dirty="0">
              <a:solidFill>
                <a:srgbClr val="00AFD4"/>
              </a:solidFill>
              <a:latin typeface="Montserrat SemiBold"/>
              <a:ea typeface="Montserrat SemiBold"/>
              <a:cs typeface="Montserrat SemiBold"/>
              <a:sym typeface="Montserrat SemiBold"/>
            </a:endParaRPr>
          </a:p>
        </p:txBody>
      </p:sp>
      <p:sp>
        <p:nvSpPr>
          <p:cNvPr id="170" name="Google Shape;170;g1874a5bb8f8_0_0"/>
          <p:cNvSpPr/>
          <p:nvPr/>
        </p:nvSpPr>
        <p:spPr>
          <a:xfrm>
            <a:off x="2276950" y="98675"/>
            <a:ext cx="39600" cy="2196675"/>
          </a:xfrm>
          <a:prstGeom prst="ellipse">
            <a:avLst/>
          </a:prstGeom>
          <a:solidFill>
            <a:srgbClr val="FFFFFF"/>
          </a:solidFill>
          <a:ln>
            <a:noFill/>
          </a:ln>
          <a:effectLst>
            <a:outerShdw blurRad="57150" dist="19050" dir="5400000" algn="bl" rotWithShape="0">
              <a:srgbClr val="000000">
                <a:alpha val="49800"/>
              </a:srgbClr>
            </a:outerShdw>
          </a:effectLst>
        </p:spPr>
        <p:txBody>
          <a:bodyPr spcFirstLastPara="1" wrap="square" lIns="91425" tIns="91425" rIns="91425" bIns="91425" anchor="ctr" anchorCtr="0">
            <a:noAutofit/>
          </a:bodyPr>
          <a:lstStyle/>
          <a:p>
            <a:endParaRPr sz="1800">
              <a:solidFill>
                <a:schemeClr val="dk1"/>
              </a:solidFill>
              <a:latin typeface="Calibri"/>
              <a:ea typeface="Calibri"/>
              <a:cs typeface="Calibri"/>
              <a:sym typeface="Calibri"/>
            </a:endParaRPr>
          </a:p>
        </p:txBody>
      </p:sp>
      <p:pic>
        <p:nvPicPr>
          <p:cNvPr id="171" name="Google Shape;171;g1874a5bb8f8_0_0"/>
          <p:cNvPicPr preferRelativeResize="0"/>
          <p:nvPr/>
        </p:nvPicPr>
        <p:blipFill rotWithShape="1">
          <a:blip r:embed="rId4">
            <a:alphaModFix/>
          </a:blip>
          <a:srcRect/>
          <a:stretch/>
        </p:blipFill>
        <p:spPr>
          <a:xfrm>
            <a:off x="109625" y="454225"/>
            <a:ext cx="1971351" cy="1378350"/>
          </a:xfrm>
          <a:prstGeom prst="rect">
            <a:avLst/>
          </a:prstGeom>
          <a:noFill/>
          <a:ln>
            <a:noFill/>
          </a:ln>
        </p:spPr>
      </p:pic>
    </p:spTree>
    <p:extLst>
      <p:ext uri="{BB962C8B-B14F-4D97-AF65-F5344CB8AC3E}">
        <p14:creationId xmlns:p14="http://schemas.microsoft.com/office/powerpoint/2010/main" val="16289266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2">
            <a:extLst>
              <a:ext uri="{FF2B5EF4-FFF2-40B4-BE49-F238E27FC236}">
                <a16:creationId xmlns:a16="http://schemas.microsoft.com/office/drawing/2014/main" id="{B0867193-D7AC-2EA3-D615-157D884A9EAA}"/>
              </a:ext>
            </a:extLst>
          </p:cNvPr>
          <p:cNvSpPr txBox="1">
            <a:spLocks/>
          </p:cNvSpPr>
          <p:nvPr/>
        </p:nvSpPr>
        <p:spPr>
          <a:xfrm>
            <a:off x="-61642" y="38097"/>
            <a:ext cx="9116741" cy="1966321"/>
          </a:xfrm>
          <a:prstGeom prst="rect">
            <a:avLst/>
          </a:prstGeom>
          <a:noFill/>
          <a:ln>
            <a:noFill/>
          </a:ln>
        </p:spPr>
        <p:txBody>
          <a:bodyPr spcFirstLastPara="1" wrap="square" lIns="91425" tIns="91425" rIns="91425" bIns="91425" numCol="1"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285750" indent="-285750" algn="just">
              <a:buClr>
                <a:srgbClr val="FF2F92"/>
              </a:buClr>
              <a:buFont typeface="Wingdings" panose="05000000000000000000" pitchFamily="2" charset="2"/>
              <a:buChar char="Ø"/>
            </a:pPr>
            <a:r>
              <a:rPr lang="fr-FR" sz="1600" b="1" dirty="0">
                <a:solidFill>
                  <a:srgbClr val="FF2F92"/>
                </a:solidFill>
                <a:latin typeface="Calibri" panose="020F0502020204030204" pitchFamily="34" charset="0"/>
                <a:cs typeface="Calibri" panose="020F0502020204030204" pitchFamily="34" charset="0"/>
              </a:rPr>
              <a:t>Les aides humaines : </a:t>
            </a:r>
            <a:r>
              <a:rPr lang="fr-FR" sz="1600" dirty="0">
                <a:latin typeface="Calibri" panose="020F0502020204030204" pitchFamily="34" charset="0"/>
                <a:cs typeface="Calibri" panose="020F0502020204030204" pitchFamily="34" charset="0"/>
              </a:rPr>
              <a:t>professionnels ou proches aidants (le domaine « soutien à l’autonomie » de la PCH est aussi une manière de reconnaitre l’implication des proches aidants dans ce domaine)</a:t>
            </a:r>
          </a:p>
          <a:p>
            <a:pPr marL="285750" indent="-285750" algn="just">
              <a:buClr>
                <a:srgbClr val="FF2F92"/>
              </a:buClr>
              <a:buFont typeface="Wingdings" panose="05000000000000000000" pitchFamily="2" charset="2"/>
              <a:buChar char="Ø"/>
            </a:pPr>
            <a:endParaRPr lang="fr-FR" sz="1600" dirty="0">
              <a:latin typeface="Calibri" panose="020F0502020204030204" pitchFamily="34" charset="0"/>
              <a:cs typeface="Calibri" panose="020F0502020204030204" pitchFamily="34" charset="0"/>
            </a:endParaRPr>
          </a:p>
          <a:p>
            <a:pPr marL="285750" indent="-285750" algn="just">
              <a:buClr>
                <a:srgbClr val="FF2F92"/>
              </a:buClr>
              <a:buFont typeface="Wingdings" panose="05000000000000000000" pitchFamily="2" charset="2"/>
              <a:buChar char="Ø"/>
            </a:pPr>
            <a:r>
              <a:rPr lang="fr-FR" sz="1600" b="1" dirty="0">
                <a:solidFill>
                  <a:srgbClr val="FF2F92"/>
                </a:solidFill>
                <a:latin typeface="Calibri" panose="020F0502020204030204" pitchFamily="34" charset="0"/>
                <a:cs typeface="Calibri" panose="020F0502020204030204" pitchFamily="34" charset="0"/>
              </a:rPr>
              <a:t>Les modes d’intervention professionnelle : </a:t>
            </a:r>
            <a:r>
              <a:rPr lang="fr-FR" sz="1600" dirty="0">
                <a:latin typeface="Calibri" panose="020F0502020204030204" pitchFamily="34" charset="0"/>
                <a:cs typeface="Calibri" panose="020F0502020204030204" pitchFamily="34" charset="0"/>
              </a:rPr>
              <a:t>prestataire, mandataire, en emploi direct </a:t>
            </a:r>
          </a:p>
          <a:p>
            <a:pPr marL="742950" lvl="2" indent="-285750" algn="just">
              <a:spcBef>
                <a:spcPts val="0"/>
              </a:spcBef>
              <a:buClr>
                <a:srgbClr val="00B0F0"/>
              </a:buClr>
              <a:buFont typeface="Wingdings" panose="05000000000000000000" pitchFamily="2" charset="2"/>
              <a:buChar char="q"/>
            </a:pPr>
            <a:r>
              <a:rPr lang="fr-FR" sz="1200" b="1" dirty="0">
                <a:solidFill>
                  <a:srgbClr val="00B0F0"/>
                </a:solidFill>
                <a:latin typeface="Calibri" panose="020F0502020204030204" pitchFamily="34" charset="0"/>
                <a:cs typeface="Calibri" panose="020F0502020204030204" pitchFamily="34" charset="0"/>
              </a:rPr>
              <a:t>En emploi direct, cela reste encore rare, mais certains professionnels peuvent être des éducateurs spécialisés ou des psychologues </a:t>
            </a:r>
            <a:r>
              <a:rPr lang="fr-FR" sz="1200" dirty="0">
                <a:latin typeface="Calibri" panose="020F0502020204030204" pitchFamily="34" charset="0"/>
                <a:cs typeface="Calibri" panose="020F0502020204030204" pitchFamily="34" charset="0"/>
              </a:rPr>
              <a:t>en libéral. Cependant, les coûts de la prestation sont généralement supérieurs au montant horaire de la PCH. En outre, les interventions doivent pouvoir être dans le périmètre de la PCH</a:t>
            </a:r>
          </a:p>
          <a:p>
            <a:pPr marL="742950" lvl="2" indent="-285750" algn="just">
              <a:spcBef>
                <a:spcPts val="0"/>
              </a:spcBef>
              <a:buClr>
                <a:srgbClr val="00B0F0"/>
              </a:buClr>
              <a:buFont typeface="Wingdings" panose="05000000000000000000" pitchFamily="2" charset="2"/>
              <a:buChar char="q"/>
            </a:pPr>
            <a:r>
              <a:rPr lang="fr-FR" sz="1200" b="1" dirty="0">
                <a:solidFill>
                  <a:srgbClr val="00B0F0"/>
                </a:solidFill>
                <a:latin typeface="Calibri" panose="020F0502020204030204" pitchFamily="34" charset="0"/>
                <a:cs typeface="Calibri" panose="020F0502020204030204" pitchFamily="34" charset="0"/>
              </a:rPr>
              <a:t>Certains SAAD salarient le proche aidant </a:t>
            </a:r>
            <a:r>
              <a:rPr lang="fr-FR" sz="1200" dirty="0">
                <a:latin typeface="Calibri" panose="020F0502020204030204" pitchFamily="34" charset="0"/>
                <a:cs typeface="Calibri" panose="020F0502020204030204" pitchFamily="34" charset="0"/>
              </a:rPr>
              <a:t>pour lui permettre de s’occuper uniquement de la personne en situation de handicap psychique afin d’avoir un meilleur revenu (dédommagement d’un proche aidant entre 4,50 et 6,75 €/h contre au moins 9,11 €/h salarié prestataire)</a:t>
            </a:r>
          </a:p>
          <a:p>
            <a:pPr marL="285750" indent="-285750" algn="just">
              <a:buClr>
                <a:srgbClr val="FF2F92"/>
              </a:buClr>
              <a:buFont typeface="Wingdings" panose="05000000000000000000" pitchFamily="2" charset="2"/>
              <a:buChar char="Ø"/>
            </a:pPr>
            <a:endParaRPr lang="fr-FR" sz="1600" dirty="0">
              <a:latin typeface="Calibri" panose="020F0502020204030204" pitchFamily="34" charset="0"/>
              <a:cs typeface="Calibri" panose="020F0502020204030204" pitchFamily="34" charset="0"/>
            </a:endParaRPr>
          </a:p>
          <a:p>
            <a:pPr marL="285750" indent="-285750" algn="just">
              <a:buClr>
                <a:srgbClr val="FF2F92"/>
              </a:buClr>
              <a:buFont typeface="Wingdings" panose="05000000000000000000" pitchFamily="2" charset="2"/>
              <a:buChar char="Ø"/>
            </a:pPr>
            <a:r>
              <a:rPr lang="fr-FR" sz="1600" b="1" dirty="0">
                <a:solidFill>
                  <a:srgbClr val="FF2F92"/>
                </a:solidFill>
                <a:latin typeface="Calibri" panose="020F0502020204030204" pitchFamily="34" charset="0"/>
                <a:cs typeface="Calibri" panose="020F0502020204030204" pitchFamily="34" charset="0"/>
              </a:rPr>
              <a:t>Un public étendu :</a:t>
            </a:r>
            <a:r>
              <a:rPr lang="fr-FR" sz="1600" dirty="0">
                <a:latin typeface="Calibri" panose="020F0502020204030204" pitchFamily="34" charset="0"/>
                <a:cs typeface="Calibri" panose="020F0502020204030204" pitchFamily="34" charset="0"/>
              </a:rPr>
              <a:t> enfants, adolescents &amp; adultes en situation de handicap, personnes âgées (familles fragilisées).</a:t>
            </a:r>
            <a:endParaRPr lang="fr-FR" sz="2400" b="1" dirty="0">
              <a:solidFill>
                <a:srgbClr val="FF2F92"/>
              </a:solidFill>
              <a:latin typeface="Calibri" panose="020F0502020204030204" pitchFamily="34" charset="0"/>
              <a:cs typeface="Calibri" panose="020F0502020204030204" pitchFamily="34" charset="0"/>
            </a:endParaRPr>
          </a:p>
          <a:p>
            <a:pPr marL="285750" indent="-285750" algn="just">
              <a:buClr>
                <a:srgbClr val="FF2F92"/>
              </a:buClr>
              <a:buFont typeface="Wingdings" panose="05000000000000000000" pitchFamily="2" charset="2"/>
              <a:buChar char="Ø"/>
            </a:pPr>
            <a:endParaRPr lang="fr-FR" sz="1100" b="1" dirty="0">
              <a:solidFill>
                <a:srgbClr val="FF2F92"/>
              </a:solidFill>
              <a:latin typeface="Calibri" panose="020F0502020204030204" pitchFamily="34" charset="0"/>
              <a:cs typeface="Calibri" panose="020F0502020204030204" pitchFamily="34" charset="0"/>
            </a:endParaRPr>
          </a:p>
          <a:p>
            <a:pPr marL="285750" lvl="1" indent="-285750" algn="just">
              <a:spcBef>
                <a:spcPts val="0"/>
              </a:spcBef>
              <a:buClr>
                <a:srgbClr val="FF2F92"/>
              </a:buClr>
              <a:buFont typeface="Wingdings" panose="05000000000000000000" pitchFamily="2" charset="2"/>
              <a:buChar char="Ø"/>
            </a:pPr>
            <a:r>
              <a:rPr lang="fr-FR" sz="1600" b="1" dirty="0">
                <a:solidFill>
                  <a:srgbClr val="FF2F92"/>
                </a:solidFill>
                <a:latin typeface="Calibri" panose="020F0502020204030204" pitchFamily="34" charset="0"/>
                <a:cs typeface="Calibri" panose="020F0502020204030204" pitchFamily="34" charset="0"/>
              </a:rPr>
              <a:t>3 typologies de </a:t>
            </a:r>
            <a:r>
              <a:rPr lang="fr-FR" b="1" dirty="0">
                <a:solidFill>
                  <a:srgbClr val="FF2F92"/>
                </a:solidFill>
                <a:latin typeface="Calibri" panose="020F0502020204030204" pitchFamily="34" charset="0"/>
                <a:cs typeface="Calibri" panose="020F0502020204030204" pitchFamily="34" charset="0"/>
              </a:rPr>
              <a:t>SAAD</a:t>
            </a:r>
            <a:r>
              <a:rPr lang="fr-FR" sz="1600" b="1" dirty="0">
                <a:solidFill>
                  <a:srgbClr val="FF2F92"/>
                </a:solidFill>
                <a:latin typeface="Calibri" panose="020F0502020204030204" pitchFamily="34" charset="0"/>
                <a:cs typeface="Calibri" panose="020F0502020204030204" pitchFamily="34" charset="0"/>
              </a:rPr>
              <a:t> handicap (sur 8 500 services dont près de 300 </a:t>
            </a:r>
            <a:r>
              <a:rPr lang="fr-FR" sz="1600" b="1" dirty="0" err="1">
                <a:solidFill>
                  <a:srgbClr val="FF2F92"/>
                </a:solidFill>
                <a:latin typeface="Calibri" panose="020F0502020204030204" pitchFamily="34" charset="0"/>
                <a:cs typeface="Calibri" panose="020F0502020204030204" pitchFamily="34" charset="0"/>
              </a:rPr>
              <a:t>Cap’Handéo</a:t>
            </a:r>
            <a:r>
              <a:rPr lang="fr-FR" sz="1600" b="1" dirty="0">
                <a:solidFill>
                  <a:srgbClr val="FF2F92"/>
                </a:solidFill>
                <a:latin typeface="Calibri" panose="020F0502020204030204" pitchFamily="34" charset="0"/>
                <a:cs typeface="Calibri" panose="020F0502020204030204" pitchFamily="34" charset="0"/>
              </a:rPr>
              <a:t>) :</a:t>
            </a:r>
          </a:p>
          <a:p>
            <a:pPr marL="742950" lvl="2" indent="-285750" algn="just">
              <a:spcBef>
                <a:spcPts val="0"/>
              </a:spcBef>
              <a:buClr>
                <a:srgbClr val="00B0F0"/>
              </a:buClr>
              <a:buFont typeface="Wingdings" panose="05000000000000000000" pitchFamily="2" charset="2"/>
              <a:buChar char="q"/>
            </a:pPr>
            <a:r>
              <a:rPr lang="fr-FR" sz="1200" b="1" dirty="0">
                <a:solidFill>
                  <a:srgbClr val="00B0F0"/>
                </a:solidFill>
                <a:latin typeface="Calibri" panose="020F0502020204030204" pitchFamily="34" charset="0"/>
                <a:cs typeface="Calibri" panose="020F0502020204030204" pitchFamily="34" charset="0"/>
              </a:rPr>
              <a:t>SAAD généralistes (90 % des SAAD) : </a:t>
            </a:r>
            <a:r>
              <a:rPr lang="fr-FR" sz="1200" dirty="0">
                <a:solidFill>
                  <a:srgbClr val="000000"/>
                </a:solidFill>
                <a:latin typeface="Calibri" panose="020F0502020204030204" pitchFamily="34" charset="0"/>
                <a:cs typeface="Calibri" panose="020F0502020204030204" pitchFamily="34" charset="0"/>
              </a:rPr>
              <a:t>services « classiques » qui fonctionnent avec des aides à domicile et des auxiliaires de vie. Le responsable d’encadrement n’est pas spécialisé sur un type de déficience.</a:t>
            </a:r>
          </a:p>
          <a:p>
            <a:pPr marL="742950" lvl="2" indent="-285750" algn="just">
              <a:spcBef>
                <a:spcPts val="0"/>
              </a:spcBef>
              <a:buClr>
                <a:srgbClr val="00B0F0"/>
              </a:buClr>
              <a:buFont typeface="Wingdings" panose="05000000000000000000" pitchFamily="2" charset="2"/>
              <a:buChar char="q"/>
            </a:pPr>
            <a:r>
              <a:rPr lang="fr-FR" sz="1200" b="1" dirty="0">
                <a:solidFill>
                  <a:srgbClr val="00B0F0"/>
                </a:solidFill>
                <a:latin typeface="Calibri" panose="020F0502020204030204" pitchFamily="34" charset="0"/>
                <a:cs typeface="Calibri" panose="020F0502020204030204" pitchFamily="34" charset="0"/>
              </a:rPr>
              <a:t>SAAD spécialistes (10 % des SAAD) : </a:t>
            </a:r>
            <a:r>
              <a:rPr lang="fr-FR" sz="1200" dirty="0">
                <a:solidFill>
                  <a:srgbClr val="000000"/>
                </a:solidFill>
                <a:latin typeface="Calibri" panose="020F0502020204030204" pitchFamily="34" charset="0"/>
                <a:cs typeface="Calibri" panose="020F0502020204030204" pitchFamily="34" charset="0"/>
              </a:rPr>
              <a:t>services disposant d’une équipe mieux diplômée et plus formée à des situations de handicap spécifiques. L’encadrement a développé une expertise sur un ou plusieurs types de déficience.</a:t>
            </a:r>
            <a:endParaRPr lang="fr-FR" sz="1200" b="1" dirty="0">
              <a:solidFill>
                <a:srgbClr val="FF2F92"/>
              </a:solidFill>
              <a:latin typeface="Calibri" panose="020F0502020204030204" pitchFamily="34" charset="0"/>
              <a:cs typeface="Calibri" panose="020F0502020204030204" pitchFamily="34" charset="0"/>
            </a:endParaRPr>
          </a:p>
          <a:p>
            <a:pPr marL="742950" lvl="2" indent="-285750" algn="just">
              <a:spcBef>
                <a:spcPts val="0"/>
              </a:spcBef>
              <a:buClr>
                <a:srgbClr val="00B0F0"/>
              </a:buClr>
              <a:buFont typeface="Wingdings" panose="05000000000000000000" pitchFamily="2" charset="2"/>
              <a:buChar char="q"/>
            </a:pPr>
            <a:r>
              <a:rPr lang="fr-FR" sz="1200" b="1" dirty="0">
                <a:solidFill>
                  <a:srgbClr val="00B0F0"/>
                </a:solidFill>
                <a:latin typeface="Calibri" panose="020F0502020204030204" pitchFamily="34" charset="0"/>
                <a:cs typeface="Calibri" panose="020F0502020204030204" pitchFamily="34" charset="0"/>
              </a:rPr>
              <a:t>SAAD hyperspécialisés (moins de 1 % des SAAD) : </a:t>
            </a:r>
            <a:r>
              <a:rPr lang="fr-FR" sz="1200" dirty="0">
                <a:solidFill>
                  <a:srgbClr val="000000"/>
                </a:solidFill>
                <a:latin typeface="Calibri" panose="020F0502020204030204" pitchFamily="34" charset="0"/>
                <a:cs typeface="Calibri" panose="020F0502020204030204" pitchFamily="34" charset="0"/>
              </a:rPr>
              <a:t>services atypiques qui fonctionnent avec une équipe interdisciplinaire pour accompagner spécifiquement un type de handicap.</a:t>
            </a:r>
          </a:p>
        </p:txBody>
      </p:sp>
    </p:spTree>
    <p:extLst>
      <p:ext uri="{BB962C8B-B14F-4D97-AF65-F5344CB8AC3E}">
        <p14:creationId xmlns:p14="http://schemas.microsoft.com/office/powerpoint/2010/main" val="1314351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86731" y="120576"/>
            <a:ext cx="7422300" cy="572700"/>
          </a:xfrm>
          <a:noFill/>
          <a:ln>
            <a:noFill/>
          </a:ln>
        </p:spPr>
        <p:txBody>
          <a:bodyPr lIns="91425" tIns="91425" rIns="91425" bIns="91425" anchor="t" anchorCtr="0">
            <a:noAutofit/>
          </a:bodyPr>
          <a:lstStyle/>
          <a:p>
            <a:r>
              <a:rPr lang="fr-FR" sz="1800" b="1" dirty="0">
                <a:solidFill>
                  <a:srgbClr val="00AFD4"/>
                </a:solidFill>
                <a:latin typeface="Trebuchet MS"/>
              </a:rPr>
              <a:t>Fonctionnement « optimal » des SAAD (prestataire) </a:t>
            </a:r>
            <a:br>
              <a:rPr lang="fr-FR" sz="2600" dirty="0"/>
            </a:br>
            <a:endParaRPr lang="fr-FR" sz="2600" dirty="0"/>
          </a:p>
        </p:txBody>
      </p:sp>
      <p:sp>
        <p:nvSpPr>
          <p:cNvPr id="6" name="ZoneTexte 5"/>
          <p:cNvSpPr txBox="1"/>
          <p:nvPr/>
        </p:nvSpPr>
        <p:spPr>
          <a:xfrm>
            <a:off x="350710" y="324981"/>
            <a:ext cx="8204857" cy="4739759"/>
          </a:xfrm>
          <a:prstGeom prst="rect">
            <a:avLst/>
          </a:prstGeom>
          <a:noFill/>
        </p:spPr>
        <p:txBody>
          <a:bodyPr wrap="square" rtlCol="0">
            <a:spAutoFit/>
          </a:bodyPr>
          <a:lstStyle/>
          <a:p>
            <a:pPr lvl="6" algn="just">
              <a:buClr>
                <a:srgbClr val="00B0F0"/>
              </a:buClr>
            </a:pPr>
            <a:endParaRPr lang="fr-FR" dirty="0">
              <a:latin typeface="Calibri" panose="020F0502020204030204" pitchFamily="34" charset="0"/>
              <a:cs typeface="Calibri" panose="020F0502020204030204" pitchFamily="34" charset="0"/>
            </a:endParaRPr>
          </a:p>
          <a:p>
            <a:pPr marL="285750" lvl="6" indent="-285750" algn="just">
              <a:buClr>
                <a:srgbClr val="00B0F0"/>
              </a:buClr>
              <a:buFont typeface="Wingdings" panose="05000000000000000000" pitchFamily="2" charset="2"/>
              <a:buChar char="q"/>
            </a:pPr>
            <a:r>
              <a:rPr lang="fr-FR" sz="1600" b="1" dirty="0">
                <a:solidFill>
                  <a:srgbClr val="00B0F0"/>
                </a:solidFill>
                <a:latin typeface="Calibri" panose="020F0502020204030204" pitchFamily="34" charset="0"/>
                <a:cs typeface="Calibri" panose="020F0502020204030204" pitchFamily="34" charset="0"/>
              </a:rPr>
              <a:t>Un large éventail de prestations :</a:t>
            </a:r>
            <a:endParaRPr lang="fr-FR" sz="1600" dirty="0">
              <a:solidFill>
                <a:srgbClr val="00B0F0"/>
              </a:solidFill>
              <a:latin typeface="Calibri" panose="020F0502020204030204" pitchFamily="34" charset="0"/>
              <a:cs typeface="Calibri" panose="020F0502020204030204" pitchFamily="34" charset="0"/>
            </a:endParaRPr>
          </a:p>
          <a:p>
            <a:pPr lvl="3" algn="just">
              <a:buClr>
                <a:srgbClr val="FF2F92"/>
              </a:buClr>
            </a:pPr>
            <a:r>
              <a:rPr lang="fr-FR" sz="1600" dirty="0">
                <a:latin typeface="Calibri" panose="020F0502020204030204" pitchFamily="34" charset="0"/>
                <a:cs typeface="Calibri" panose="020F0502020204030204" pitchFamily="34" charset="0"/>
              </a:rPr>
              <a:t>	- Soutien à domicile </a:t>
            </a:r>
          </a:p>
          <a:p>
            <a:pPr lvl="3" algn="just">
              <a:buClr>
                <a:srgbClr val="FF2F92"/>
              </a:buClr>
            </a:pPr>
            <a:r>
              <a:rPr lang="fr-FR" sz="1600" dirty="0">
                <a:latin typeface="Calibri" panose="020F0502020204030204" pitchFamily="34" charset="0"/>
                <a:cs typeface="Calibri" panose="020F0502020204030204" pitchFamily="34" charset="0"/>
              </a:rPr>
              <a:t>		=&gt; cuisiner, ranger son logement et lutter contre l’insalubrité, </a:t>
            </a:r>
          </a:p>
          <a:p>
            <a:pPr lvl="3" algn="just">
              <a:buClr>
                <a:srgbClr val="FF2F92"/>
              </a:buClr>
            </a:pPr>
            <a:r>
              <a:rPr lang="fr-FR" sz="1600" dirty="0">
                <a:latin typeface="Calibri" panose="020F0502020204030204" pitchFamily="34" charset="0"/>
                <a:cs typeface="Calibri" panose="020F0502020204030204" pitchFamily="34" charset="0"/>
              </a:rPr>
              <a:t>		lutter contre les risques de squattage, surveillance, etc.</a:t>
            </a:r>
          </a:p>
          <a:p>
            <a:pPr lvl="4" algn="just">
              <a:buClr>
                <a:srgbClr val="FF2F92"/>
              </a:buClr>
            </a:pPr>
            <a:r>
              <a:rPr lang="fr-FR" sz="1600" dirty="0">
                <a:latin typeface="Calibri" panose="020F0502020204030204" pitchFamily="34" charset="0"/>
                <a:cs typeface="Calibri" panose="020F0502020204030204" pitchFamily="34" charset="0"/>
              </a:rPr>
              <a:t>	- Préservation ou restauration de l'autonomie dans l'exercice des activités de la vie 	quotidienne </a:t>
            </a:r>
          </a:p>
          <a:p>
            <a:pPr lvl="4" algn="just">
              <a:buClr>
                <a:srgbClr val="FF2F92"/>
              </a:buClr>
            </a:pPr>
            <a:r>
              <a:rPr lang="fr-FR" sz="1600" dirty="0">
                <a:latin typeface="Calibri" panose="020F0502020204030204" pitchFamily="34" charset="0"/>
                <a:cs typeface="Calibri" panose="020F0502020204030204" pitchFamily="34" charset="0"/>
              </a:rPr>
              <a:t>		=&gt; aide ou stimulation pour se lever, se laver, s’habiller, aller aux toilettes, 		faire ses courses, etc.</a:t>
            </a:r>
          </a:p>
          <a:p>
            <a:pPr lvl="4" algn="just">
              <a:buClr>
                <a:srgbClr val="FF2F92"/>
              </a:buClr>
            </a:pPr>
            <a:r>
              <a:rPr lang="fr-FR" sz="1600" dirty="0">
                <a:latin typeface="Calibri" panose="020F0502020204030204" pitchFamily="34" charset="0"/>
                <a:cs typeface="Calibri" panose="020F0502020204030204" pitchFamily="34" charset="0"/>
              </a:rPr>
              <a:t>		=&gt; prendre soin de sa santé : RDV médicaux, aide au suivi du traitement, 		hygiène alimentaire, addiction, etc. </a:t>
            </a:r>
          </a:p>
          <a:p>
            <a:pPr lvl="3" algn="just">
              <a:buClr>
                <a:srgbClr val="FF2F92"/>
              </a:buClr>
            </a:pPr>
            <a:r>
              <a:rPr lang="fr-FR" sz="1600" dirty="0">
                <a:latin typeface="Calibri" panose="020F0502020204030204" pitchFamily="34" charset="0"/>
                <a:cs typeface="Calibri" panose="020F0502020204030204" pitchFamily="34" charset="0"/>
              </a:rPr>
              <a:t>	- Maintien et développement des activités sociales et des liens avec l'entourage </a:t>
            </a:r>
          </a:p>
          <a:p>
            <a:pPr lvl="3" algn="just">
              <a:buClr>
                <a:srgbClr val="FF2F92"/>
              </a:buClr>
            </a:pPr>
            <a:r>
              <a:rPr lang="fr-FR" sz="1600" dirty="0">
                <a:latin typeface="Calibri" panose="020F0502020204030204" pitchFamily="34" charset="0"/>
                <a:cs typeface="Calibri" panose="020F0502020204030204" pitchFamily="34" charset="0"/>
              </a:rPr>
              <a:t>		=&gt; se déplacer et se repérer dans le quartier, participer à la vie sociale et à </a:t>
            </a:r>
          </a:p>
          <a:p>
            <a:pPr lvl="3" algn="just">
              <a:buClr>
                <a:srgbClr val="FF2F92"/>
              </a:buClr>
            </a:pPr>
            <a:r>
              <a:rPr lang="fr-FR" sz="1600" dirty="0">
                <a:latin typeface="Calibri" panose="020F0502020204030204" pitchFamily="34" charset="0"/>
                <a:cs typeface="Calibri" panose="020F0502020204030204" pitchFamily="34" charset="0"/>
              </a:rPr>
              <a:t>		la citoyenneté, faciliter les relations avec le voisinage et les liens avec </a:t>
            </a:r>
          </a:p>
          <a:p>
            <a:pPr lvl="3" algn="just">
              <a:buClr>
                <a:srgbClr val="FF2F92"/>
              </a:buClr>
            </a:pPr>
            <a:r>
              <a:rPr lang="fr-FR" sz="1600" dirty="0">
                <a:latin typeface="Calibri" panose="020F0502020204030204" pitchFamily="34" charset="0"/>
                <a:cs typeface="Calibri" panose="020F0502020204030204" pitchFamily="34" charset="0"/>
              </a:rPr>
              <a:t>		la famille, permettre du temps de répit, etc. </a:t>
            </a:r>
          </a:p>
          <a:p>
            <a:pPr lvl="3" algn="just">
              <a:buClr>
                <a:srgbClr val="FF2F92"/>
              </a:buClr>
            </a:pPr>
            <a:r>
              <a:rPr lang="fr-FR" sz="1600" dirty="0">
                <a:latin typeface="Calibri" panose="020F0502020204030204" pitchFamily="34" charset="0"/>
                <a:cs typeface="Calibri" panose="020F0502020204030204" pitchFamily="34" charset="0"/>
              </a:rPr>
              <a:t>		=&gt; renforcement à l’estime de soi</a:t>
            </a:r>
          </a:p>
          <a:p>
            <a:pPr lvl="3" algn="just">
              <a:buClr>
                <a:srgbClr val="FF2F92"/>
              </a:buClr>
            </a:pPr>
            <a:endParaRPr lang="fr-FR" sz="1600" b="1" dirty="0">
              <a:solidFill>
                <a:srgbClr val="00B0F0"/>
              </a:solidFill>
              <a:latin typeface="Calibri" panose="020F0502020204030204" pitchFamily="34" charset="0"/>
              <a:cs typeface="Calibri" panose="020F0502020204030204" pitchFamily="34" charset="0"/>
            </a:endParaRPr>
          </a:p>
          <a:p>
            <a:pPr marL="285750" lvl="6" indent="-285750" algn="just">
              <a:buClr>
                <a:srgbClr val="00B0F0"/>
              </a:buClr>
              <a:buFont typeface="Wingdings" panose="05000000000000000000" pitchFamily="2" charset="2"/>
              <a:buChar char="q"/>
            </a:pPr>
            <a:r>
              <a:rPr lang="fr-FR" sz="1600" b="1" dirty="0">
                <a:solidFill>
                  <a:srgbClr val="00B0F0"/>
                </a:solidFill>
                <a:latin typeface="Calibri" panose="020F0502020204030204" pitchFamily="34" charset="0"/>
                <a:cs typeface="Calibri" panose="020F0502020204030204" pitchFamily="34" charset="0"/>
              </a:rPr>
              <a:t>Des lieux d’intervention diversifiés : </a:t>
            </a:r>
            <a:r>
              <a:rPr lang="fr-FR" sz="1600" dirty="0">
                <a:latin typeface="Calibri" panose="020F0502020204030204" pitchFamily="34" charset="0"/>
                <a:cs typeface="Calibri" panose="020F0502020204030204" pitchFamily="34" charset="0"/>
              </a:rPr>
              <a:t>le domicile, le travail, les loisirs, les vacances, les lieux de cultes, les lieux d’exercice civique, les lieux de soins, le SAAD, etc.</a:t>
            </a:r>
          </a:p>
        </p:txBody>
      </p:sp>
    </p:spTree>
    <p:extLst>
      <p:ext uri="{BB962C8B-B14F-4D97-AF65-F5344CB8AC3E}">
        <p14:creationId xmlns:p14="http://schemas.microsoft.com/office/powerpoint/2010/main" val="27916753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3"/>
          <p:cNvSpPr txBox="1"/>
          <p:nvPr/>
        </p:nvSpPr>
        <p:spPr>
          <a:xfrm>
            <a:off x="98300" y="657575"/>
            <a:ext cx="270300" cy="464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fr" sz="2400" b="1" i="0" u="none" strike="noStrike" cap="none">
                <a:solidFill>
                  <a:srgbClr val="FFFFFF"/>
                </a:solidFill>
                <a:latin typeface="Trebuchet MS"/>
                <a:ea typeface="Trebuchet MS"/>
                <a:cs typeface="Trebuchet MS"/>
                <a:sym typeface="Trebuchet MS"/>
              </a:rPr>
              <a:t>2</a:t>
            </a:r>
            <a:endParaRPr sz="2400" b="1" i="0" u="none" strike="noStrike" cap="none">
              <a:solidFill>
                <a:srgbClr val="FFFFFF"/>
              </a:solidFill>
              <a:latin typeface="Trebuchet MS"/>
              <a:ea typeface="Trebuchet MS"/>
              <a:cs typeface="Trebuchet MS"/>
              <a:sym typeface="Trebuchet MS"/>
            </a:endParaRPr>
          </a:p>
        </p:txBody>
      </p:sp>
      <p:sp>
        <p:nvSpPr>
          <p:cNvPr id="77" name="Google Shape;77;p13"/>
          <p:cNvSpPr txBox="1">
            <a:spLocks noGrp="1"/>
          </p:cNvSpPr>
          <p:nvPr>
            <p:ph type="title"/>
          </p:nvPr>
        </p:nvSpPr>
        <p:spPr>
          <a:xfrm>
            <a:off x="691200" y="628125"/>
            <a:ext cx="8001000" cy="493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fr" sz="2100" b="0"/>
              <a:t>1.</a:t>
            </a:r>
            <a:r>
              <a:rPr lang="fr" sz="2100">
                <a:latin typeface="Roboto"/>
                <a:ea typeface="Roboto"/>
                <a:cs typeface="Roboto"/>
                <a:sym typeface="Roboto"/>
              </a:rPr>
              <a:t> </a:t>
            </a:r>
            <a:r>
              <a:rPr lang="fr" sz="2100" b="0">
                <a:latin typeface="Roboto Medium"/>
                <a:ea typeface="Roboto Medium"/>
                <a:cs typeface="Roboto Medium"/>
                <a:sym typeface="Roboto Medium"/>
              </a:rPr>
              <a:t>Qu’est ce que la Prestation de compensation du handicap ?</a:t>
            </a:r>
            <a:endParaRPr sz="2100" b="0">
              <a:latin typeface="Roboto Medium"/>
              <a:ea typeface="Roboto Medium"/>
              <a:cs typeface="Roboto Medium"/>
              <a:sym typeface="Roboto Medium"/>
            </a:endParaRPr>
          </a:p>
        </p:txBody>
      </p:sp>
      <p:sp>
        <p:nvSpPr>
          <p:cNvPr id="78" name="Google Shape;78;p13"/>
          <p:cNvSpPr txBox="1"/>
          <p:nvPr/>
        </p:nvSpPr>
        <p:spPr>
          <a:xfrm>
            <a:off x="745000" y="889775"/>
            <a:ext cx="8322900" cy="42537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fr" sz="1800" b="1">
                <a:solidFill>
                  <a:srgbClr val="595959"/>
                </a:solidFill>
                <a:latin typeface="Roboto"/>
                <a:ea typeface="Roboto"/>
                <a:cs typeface="Roboto"/>
                <a:sym typeface="Roboto"/>
              </a:rPr>
              <a:t>La Prestation de Compensation du Handicap (PCH) est une aide financière </a:t>
            </a:r>
            <a:br>
              <a:rPr lang="fr" sz="1800" b="1">
                <a:solidFill>
                  <a:srgbClr val="595959"/>
                </a:solidFill>
                <a:latin typeface="Roboto"/>
                <a:ea typeface="Roboto"/>
                <a:cs typeface="Roboto"/>
                <a:sym typeface="Roboto"/>
              </a:rPr>
            </a:br>
            <a:r>
              <a:rPr lang="fr" sz="1800" b="1">
                <a:solidFill>
                  <a:srgbClr val="595959"/>
                </a:solidFill>
                <a:latin typeface="Roboto"/>
                <a:ea typeface="Roboto"/>
                <a:cs typeface="Roboto"/>
                <a:sym typeface="Roboto"/>
              </a:rPr>
              <a:t>qui comprend cinq éléments : </a:t>
            </a:r>
            <a:endParaRPr sz="1800" b="1">
              <a:solidFill>
                <a:srgbClr val="595959"/>
              </a:solidFill>
              <a:latin typeface="Roboto"/>
              <a:ea typeface="Roboto"/>
              <a:cs typeface="Roboto"/>
              <a:sym typeface="Roboto"/>
            </a:endParaRPr>
          </a:p>
          <a:p>
            <a:pPr marL="0" lvl="0" indent="0" algn="l" rtl="0">
              <a:lnSpc>
                <a:spcPct val="115000"/>
              </a:lnSpc>
              <a:spcBef>
                <a:spcPts val="0"/>
              </a:spcBef>
              <a:spcAft>
                <a:spcPts val="0"/>
              </a:spcAft>
              <a:buNone/>
            </a:pPr>
            <a:endParaRPr sz="1800" b="1">
              <a:solidFill>
                <a:srgbClr val="595959"/>
              </a:solidFill>
              <a:latin typeface="Roboto"/>
              <a:ea typeface="Roboto"/>
              <a:cs typeface="Roboto"/>
              <a:sym typeface="Roboto"/>
            </a:endParaRPr>
          </a:p>
          <a:p>
            <a:pPr marL="457200" lvl="0" indent="-342900" algn="l" rtl="0">
              <a:lnSpc>
                <a:spcPct val="115000"/>
              </a:lnSpc>
              <a:spcBef>
                <a:spcPts val="0"/>
              </a:spcBef>
              <a:spcAft>
                <a:spcPts val="0"/>
              </a:spcAft>
              <a:buClr>
                <a:srgbClr val="595959"/>
              </a:buClr>
              <a:buSzPts val="1800"/>
              <a:buFont typeface="Roboto"/>
              <a:buChar char="●"/>
            </a:pPr>
            <a:r>
              <a:rPr lang="fr" sz="1800">
                <a:solidFill>
                  <a:srgbClr val="595959"/>
                </a:solidFill>
                <a:latin typeface="Roboto"/>
                <a:ea typeface="Roboto"/>
                <a:cs typeface="Roboto"/>
                <a:sym typeface="Roboto"/>
              </a:rPr>
              <a:t>Les aides humaines,</a:t>
            </a:r>
            <a:endParaRPr sz="1800">
              <a:solidFill>
                <a:srgbClr val="595959"/>
              </a:solidFill>
              <a:latin typeface="Roboto"/>
              <a:ea typeface="Roboto"/>
              <a:cs typeface="Roboto"/>
              <a:sym typeface="Roboto"/>
            </a:endParaRPr>
          </a:p>
          <a:p>
            <a:pPr marL="457200" lvl="0" indent="-342900" algn="l" rtl="0">
              <a:lnSpc>
                <a:spcPct val="115000"/>
              </a:lnSpc>
              <a:spcBef>
                <a:spcPts val="0"/>
              </a:spcBef>
              <a:spcAft>
                <a:spcPts val="0"/>
              </a:spcAft>
              <a:buClr>
                <a:srgbClr val="595959"/>
              </a:buClr>
              <a:buSzPts val="1800"/>
              <a:buFont typeface="Roboto"/>
              <a:buChar char="●"/>
            </a:pPr>
            <a:r>
              <a:rPr lang="fr" sz="1800">
                <a:solidFill>
                  <a:srgbClr val="595959"/>
                </a:solidFill>
                <a:latin typeface="Roboto"/>
                <a:ea typeface="Roboto"/>
                <a:cs typeface="Roboto"/>
                <a:sym typeface="Roboto"/>
              </a:rPr>
              <a:t>Les aides techniques,</a:t>
            </a:r>
            <a:endParaRPr sz="1800">
              <a:solidFill>
                <a:srgbClr val="595959"/>
              </a:solidFill>
              <a:latin typeface="Roboto"/>
              <a:ea typeface="Roboto"/>
              <a:cs typeface="Roboto"/>
              <a:sym typeface="Roboto"/>
            </a:endParaRPr>
          </a:p>
          <a:p>
            <a:pPr marL="457200" lvl="0" indent="-342900" algn="l" rtl="0">
              <a:lnSpc>
                <a:spcPct val="115000"/>
              </a:lnSpc>
              <a:spcBef>
                <a:spcPts val="0"/>
              </a:spcBef>
              <a:spcAft>
                <a:spcPts val="0"/>
              </a:spcAft>
              <a:buClr>
                <a:srgbClr val="595959"/>
              </a:buClr>
              <a:buSzPts val="1800"/>
              <a:buFont typeface="Roboto"/>
              <a:buChar char="●"/>
            </a:pPr>
            <a:r>
              <a:rPr lang="fr" sz="1800">
                <a:solidFill>
                  <a:srgbClr val="595959"/>
                </a:solidFill>
                <a:latin typeface="Roboto"/>
                <a:ea typeface="Roboto"/>
                <a:cs typeface="Roboto"/>
                <a:sym typeface="Roboto"/>
              </a:rPr>
              <a:t>Les aménagements du logement, du véhicule et les surcoûts </a:t>
            </a:r>
            <a:br>
              <a:rPr lang="fr" sz="1800">
                <a:solidFill>
                  <a:srgbClr val="595959"/>
                </a:solidFill>
                <a:latin typeface="Roboto"/>
                <a:ea typeface="Roboto"/>
                <a:cs typeface="Roboto"/>
                <a:sym typeface="Roboto"/>
              </a:rPr>
            </a:br>
            <a:r>
              <a:rPr lang="fr" sz="1800">
                <a:solidFill>
                  <a:srgbClr val="595959"/>
                </a:solidFill>
                <a:latin typeface="Roboto"/>
                <a:ea typeface="Roboto"/>
                <a:cs typeface="Roboto"/>
                <a:sym typeface="Roboto"/>
              </a:rPr>
              <a:t>liés au transport,</a:t>
            </a:r>
            <a:endParaRPr sz="1800">
              <a:solidFill>
                <a:srgbClr val="595959"/>
              </a:solidFill>
              <a:latin typeface="Roboto"/>
              <a:ea typeface="Roboto"/>
              <a:cs typeface="Roboto"/>
              <a:sym typeface="Roboto"/>
            </a:endParaRPr>
          </a:p>
          <a:p>
            <a:pPr marL="457200" lvl="0" indent="-342900" algn="l" rtl="0">
              <a:lnSpc>
                <a:spcPct val="115000"/>
              </a:lnSpc>
              <a:spcBef>
                <a:spcPts val="0"/>
              </a:spcBef>
              <a:spcAft>
                <a:spcPts val="0"/>
              </a:spcAft>
              <a:buClr>
                <a:srgbClr val="595959"/>
              </a:buClr>
              <a:buSzPts val="1800"/>
              <a:buFont typeface="Roboto"/>
              <a:buChar char="●"/>
            </a:pPr>
            <a:r>
              <a:rPr lang="fr" sz="1800">
                <a:solidFill>
                  <a:srgbClr val="595959"/>
                </a:solidFill>
                <a:latin typeface="Roboto"/>
                <a:ea typeface="Roboto"/>
                <a:cs typeface="Roboto"/>
                <a:sym typeface="Roboto"/>
              </a:rPr>
              <a:t>Les charges spécifiques ou exceptionnelles,</a:t>
            </a:r>
            <a:endParaRPr sz="1800">
              <a:solidFill>
                <a:srgbClr val="595959"/>
              </a:solidFill>
              <a:latin typeface="Roboto"/>
              <a:ea typeface="Roboto"/>
              <a:cs typeface="Roboto"/>
              <a:sym typeface="Roboto"/>
            </a:endParaRPr>
          </a:p>
          <a:p>
            <a:pPr marL="457200" lvl="0" indent="-342900" algn="l" rtl="0">
              <a:lnSpc>
                <a:spcPct val="115000"/>
              </a:lnSpc>
              <a:spcBef>
                <a:spcPts val="0"/>
              </a:spcBef>
              <a:spcAft>
                <a:spcPts val="0"/>
              </a:spcAft>
              <a:buClr>
                <a:srgbClr val="595959"/>
              </a:buClr>
              <a:buSzPts val="1800"/>
              <a:buFont typeface="Roboto"/>
              <a:buChar char="●"/>
            </a:pPr>
            <a:r>
              <a:rPr lang="fr" sz="1800">
                <a:solidFill>
                  <a:srgbClr val="595959"/>
                </a:solidFill>
                <a:latin typeface="Roboto"/>
                <a:ea typeface="Roboto"/>
                <a:cs typeface="Roboto"/>
                <a:sym typeface="Roboto"/>
              </a:rPr>
              <a:t>Et les aides animalières.</a:t>
            </a:r>
            <a:endParaRPr sz="1800">
              <a:solidFill>
                <a:srgbClr val="000000"/>
              </a:solidFill>
              <a:latin typeface="Roboto"/>
              <a:ea typeface="Roboto"/>
              <a:cs typeface="Roboto"/>
              <a:sym typeface="Roboto"/>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DBC9AE0-E0FA-5B09-DF8D-01E1CAEF7F59}"/>
              </a:ext>
            </a:extLst>
          </p:cNvPr>
          <p:cNvSpPr>
            <a:spLocks noGrp="1"/>
          </p:cNvSpPr>
          <p:nvPr>
            <p:ph type="title"/>
          </p:nvPr>
        </p:nvSpPr>
        <p:spPr>
          <a:xfrm>
            <a:off x="311700" y="93658"/>
            <a:ext cx="8520600" cy="572700"/>
          </a:xfrm>
        </p:spPr>
        <p:txBody>
          <a:bodyPr/>
          <a:lstStyle/>
          <a:p>
            <a:r>
              <a:rPr lang="fr-FR" dirty="0"/>
              <a:t>Exemples d’accompagnement de SAAD</a:t>
            </a:r>
          </a:p>
        </p:txBody>
      </p:sp>
      <p:sp>
        <p:nvSpPr>
          <p:cNvPr id="3" name="Espace réservé du texte 2">
            <a:extLst>
              <a:ext uri="{FF2B5EF4-FFF2-40B4-BE49-F238E27FC236}">
                <a16:creationId xmlns:a16="http://schemas.microsoft.com/office/drawing/2014/main" id="{A9436D82-F794-8B9E-734C-4450698C6664}"/>
              </a:ext>
            </a:extLst>
          </p:cNvPr>
          <p:cNvSpPr>
            <a:spLocks noGrp="1"/>
          </p:cNvSpPr>
          <p:nvPr>
            <p:ph type="body" idx="1"/>
          </p:nvPr>
        </p:nvSpPr>
        <p:spPr>
          <a:xfrm>
            <a:off x="-48132" y="619791"/>
            <a:ext cx="8806899" cy="3416400"/>
          </a:xfrm>
        </p:spPr>
        <p:txBody>
          <a:bodyPr/>
          <a:lstStyle/>
          <a:p>
            <a:r>
              <a:rPr lang="fr-FR" sz="1600" dirty="0">
                <a:solidFill>
                  <a:srgbClr val="00B0F0"/>
                </a:solidFill>
                <a:latin typeface="Arial" panose="020B0604020202020204" pitchFamily="34" charset="0"/>
                <a:cs typeface="Arial" panose="020B0604020202020204" pitchFamily="34" charset="0"/>
              </a:rPr>
              <a:t>Entrer au domicile face au refus d’aide </a:t>
            </a:r>
          </a:p>
          <a:p>
            <a:pPr lvl="1"/>
            <a:r>
              <a:rPr lang="fr-FR" sz="1200" dirty="0">
                <a:solidFill>
                  <a:srgbClr val="222222"/>
                </a:solidFill>
                <a:latin typeface="Arial" panose="020B0604020202020204" pitchFamily="34" charset="0"/>
                <a:cs typeface="Arial" panose="020B0604020202020204" pitchFamily="34" charset="0"/>
              </a:rPr>
              <a:t>Parfois, il n’est pas possible de mettre en œuvre le plan d’aide de la MDPH. La personne peut refuser d’ouvrir la porte. Pour dépasser ce problème, le service doit venir quotidiennement ne serait que pour frapper à la porte. Il peut aussi s’aider de l’entourage de la personne (proches aidants ou professionnels) pour trouver des stratégies. </a:t>
            </a:r>
          </a:p>
          <a:p>
            <a:pPr lvl="1"/>
            <a:r>
              <a:rPr lang="fr-FR" sz="1200" dirty="0">
                <a:solidFill>
                  <a:srgbClr val="222222"/>
                </a:solidFill>
                <a:latin typeface="Arial" panose="020B0604020202020204" pitchFamily="34" charset="0"/>
                <a:cs typeface="Arial" panose="020B0604020202020204" pitchFamily="34" charset="0"/>
              </a:rPr>
              <a:t>Parfois le service peut entrer, mais les objectifs du plan d’aide sont trop importants pour être mis en œuvre tout de suite. Le service peut alors commencer par des choses qui vont aider à construire la relation de confiance avant de répondre aux objectifs du plan d’aide. L’aide à domicile pourra aussi activer une « intelligence de la situation », c’est-à-dire se saisir des occasions pour avancer dans les objectifs d’accompagnement. </a:t>
            </a:r>
          </a:p>
          <a:p>
            <a:pPr marL="457200" lvl="1" indent="-342900">
              <a:spcBef>
                <a:spcPts val="0"/>
              </a:spcBef>
              <a:buSzPts val="1800"/>
              <a:buFont typeface="Arial"/>
              <a:buChar char="●"/>
            </a:pPr>
            <a:r>
              <a:rPr lang="fr-FR" sz="1600" dirty="0">
                <a:solidFill>
                  <a:srgbClr val="00B0F0"/>
                </a:solidFill>
                <a:latin typeface="Arial" panose="020B0604020202020204" pitchFamily="34" charset="0"/>
                <a:cs typeface="Arial" panose="020B0604020202020204" pitchFamily="34" charset="0"/>
              </a:rPr>
              <a:t>Réaliser des tâches multiples </a:t>
            </a:r>
          </a:p>
          <a:p>
            <a:pPr lvl="1"/>
            <a:r>
              <a:rPr lang="fr-FR" sz="1200" dirty="0">
                <a:solidFill>
                  <a:srgbClr val="222222"/>
                </a:solidFill>
                <a:latin typeface="Arial" panose="020B0604020202020204" pitchFamily="34" charset="0"/>
                <a:cs typeface="Arial" panose="020B0604020202020204" pitchFamily="34" charset="0"/>
              </a:rPr>
              <a:t>Le service peut mettre en place des renforçateur (éventuellement avec l’aide des proches aidants ou des partenaires professionnels) : prévoir une liste de course, faire un plan du magasin, mettre des post-</a:t>
            </a:r>
            <a:r>
              <a:rPr lang="fr-FR" sz="1200" dirty="0" err="1">
                <a:solidFill>
                  <a:srgbClr val="222222"/>
                </a:solidFill>
                <a:latin typeface="Arial" panose="020B0604020202020204" pitchFamily="34" charset="0"/>
                <a:cs typeface="Arial" panose="020B0604020202020204" pitchFamily="34" charset="0"/>
              </a:rPr>
              <a:t>its</a:t>
            </a:r>
            <a:r>
              <a:rPr lang="fr-FR" sz="1200" dirty="0">
                <a:solidFill>
                  <a:srgbClr val="222222"/>
                </a:solidFill>
                <a:latin typeface="Arial" panose="020B0604020202020204" pitchFamily="34" charset="0"/>
                <a:cs typeface="Arial" panose="020B0604020202020204" pitchFamily="34" charset="0"/>
              </a:rPr>
              <a:t>, construire un emploi du temps de la journée, faire un planning des tâches ménagères, proposer des recettes de repas simples, etc.</a:t>
            </a:r>
          </a:p>
          <a:p>
            <a:pPr marL="457200" lvl="1" indent="-342900">
              <a:spcBef>
                <a:spcPts val="0"/>
              </a:spcBef>
              <a:buSzPts val="1800"/>
              <a:buFont typeface="Arial"/>
              <a:buChar char="●"/>
            </a:pPr>
            <a:r>
              <a:rPr lang="fr-FR" sz="1600" dirty="0">
                <a:solidFill>
                  <a:srgbClr val="00B0F0"/>
                </a:solidFill>
                <a:latin typeface="Arial" panose="020B0604020202020204" pitchFamily="34" charset="0"/>
                <a:cs typeface="Arial" panose="020B0604020202020204" pitchFamily="34" charset="0"/>
              </a:rPr>
              <a:t>Soutenir les problèmes d’attention, de mémoire et de motivation </a:t>
            </a:r>
          </a:p>
          <a:p>
            <a:pPr lvl="1"/>
            <a:r>
              <a:rPr lang="fr-FR" sz="1200" dirty="0">
                <a:solidFill>
                  <a:srgbClr val="222222"/>
                </a:solidFill>
                <a:latin typeface="Arial" panose="020B0604020202020204" pitchFamily="34" charset="0"/>
                <a:cs typeface="Arial" panose="020B0604020202020204" pitchFamily="34" charset="0"/>
              </a:rPr>
              <a:t>Le service peut aider à construire un environnement plus capacitant : faire une chose à la fois, avec des pauses, rappeler un RDV par SMS, privilégier des activités qui ont du sens pour la personne, valoriser les progrès, etc.</a:t>
            </a:r>
          </a:p>
        </p:txBody>
      </p:sp>
    </p:spTree>
    <p:extLst>
      <p:ext uri="{BB962C8B-B14F-4D97-AF65-F5344CB8AC3E}">
        <p14:creationId xmlns:p14="http://schemas.microsoft.com/office/powerpoint/2010/main" val="3594095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776BC88-9F1C-4E9C-85FE-D15A551A0ADF}"/>
              </a:ext>
            </a:extLst>
          </p:cNvPr>
          <p:cNvSpPr>
            <a:spLocks noGrp="1"/>
          </p:cNvSpPr>
          <p:nvPr>
            <p:ph type="title"/>
          </p:nvPr>
        </p:nvSpPr>
        <p:spPr>
          <a:xfrm>
            <a:off x="359726" y="15183"/>
            <a:ext cx="7422300" cy="572700"/>
          </a:xfrm>
        </p:spPr>
        <p:txBody>
          <a:bodyPr/>
          <a:lstStyle/>
          <a:p>
            <a:r>
              <a:rPr lang="fr-FR" sz="1800" b="1" dirty="0">
                <a:solidFill>
                  <a:srgbClr val="00AFD4"/>
                </a:solidFill>
                <a:latin typeface="Trebuchet MS"/>
              </a:rPr>
              <a:t>Cependant les SAAD se heurtent à un secteur sinistré </a:t>
            </a:r>
            <a:br>
              <a:rPr lang="fr-FR" sz="1800" b="1" dirty="0">
                <a:solidFill>
                  <a:srgbClr val="00AFD4"/>
                </a:solidFill>
                <a:latin typeface="Trebuchet MS"/>
              </a:rPr>
            </a:br>
            <a:br>
              <a:rPr lang="fr-FR" sz="1800" b="1" dirty="0">
                <a:solidFill>
                  <a:srgbClr val="00AFD4"/>
                </a:solidFill>
                <a:latin typeface="Trebuchet MS"/>
              </a:rPr>
            </a:br>
            <a:br>
              <a:rPr lang="fr-FR" sz="1800" b="1" dirty="0">
                <a:solidFill>
                  <a:srgbClr val="00AFD4"/>
                </a:solidFill>
                <a:latin typeface="Trebuchet MS"/>
              </a:rPr>
            </a:br>
            <a:br>
              <a:rPr lang="fr-FR" sz="1800" b="1" dirty="0">
                <a:solidFill>
                  <a:srgbClr val="00AFD4"/>
                </a:solidFill>
                <a:latin typeface="Trebuchet MS"/>
              </a:rPr>
            </a:br>
            <a:br>
              <a:rPr lang="fr-FR" sz="1800" b="1" dirty="0">
                <a:solidFill>
                  <a:srgbClr val="00AFD4"/>
                </a:solidFill>
                <a:latin typeface="Trebuchet MS"/>
              </a:rPr>
            </a:br>
            <a:br>
              <a:rPr lang="fr-FR" sz="1800" b="1" dirty="0">
                <a:solidFill>
                  <a:srgbClr val="00AFD4"/>
                </a:solidFill>
                <a:latin typeface="Trebuchet MS"/>
              </a:rPr>
            </a:br>
            <a:br>
              <a:rPr lang="fr-FR" sz="1800" b="1" dirty="0">
                <a:solidFill>
                  <a:srgbClr val="00AFD4"/>
                </a:solidFill>
                <a:latin typeface="Trebuchet MS"/>
              </a:rPr>
            </a:br>
            <a:br>
              <a:rPr lang="fr-FR" sz="1400" dirty="0">
                <a:latin typeface="Garamond" panose="02020404030301010803" pitchFamily="18" charset="0"/>
                <a:cs typeface="Calibri" panose="020F0502020204030204" pitchFamily="34" charset="0"/>
              </a:rPr>
            </a:br>
            <a:br>
              <a:rPr lang="fr-FR" sz="1400" dirty="0">
                <a:latin typeface="Garamond" panose="02020404030301010803" pitchFamily="18" charset="0"/>
                <a:cs typeface="Calibri" panose="020F0502020204030204" pitchFamily="34" charset="0"/>
              </a:rPr>
            </a:br>
            <a:r>
              <a:rPr lang="fr-FR" sz="1600" dirty="0">
                <a:effectLst/>
                <a:latin typeface="Garamond" panose="02020404030301010803" pitchFamily="18" charset="0"/>
                <a:ea typeface="Times New Roman" panose="02020603050405020304" pitchFamily="18" charset="0"/>
                <a:cs typeface="Calibri" panose="020F0502020204030204" pitchFamily="34" charset="0"/>
              </a:rPr>
              <a:t>- manque de valorisation des métiers et des salaires</a:t>
            </a:r>
            <a:br>
              <a:rPr lang="fr-FR" sz="1600" dirty="0">
                <a:effectLst/>
                <a:latin typeface="Garamond" panose="02020404030301010803" pitchFamily="18" charset="0"/>
                <a:ea typeface="Times New Roman" panose="02020603050405020304" pitchFamily="18" charset="0"/>
                <a:cs typeface="Calibri" panose="020F0502020204030204" pitchFamily="34" charset="0"/>
              </a:rPr>
            </a:br>
            <a:r>
              <a:rPr lang="fr-FR" sz="1600" dirty="0">
                <a:effectLst/>
                <a:latin typeface="Garamond" panose="02020404030301010803" pitchFamily="18" charset="0"/>
                <a:ea typeface="Times New Roman" panose="02020603050405020304" pitchFamily="18" charset="0"/>
                <a:cs typeface="Calibri" panose="020F0502020204030204" pitchFamily="34" charset="0"/>
              </a:rPr>
              <a:t>- difficulté de recrutement</a:t>
            </a:r>
            <a:br>
              <a:rPr lang="fr-FR" sz="1600" dirty="0">
                <a:effectLst/>
                <a:latin typeface="Garamond" panose="02020404030301010803" pitchFamily="18" charset="0"/>
                <a:ea typeface="Times New Roman" panose="02020603050405020304" pitchFamily="18" charset="0"/>
                <a:cs typeface="Calibri" panose="020F0502020204030204" pitchFamily="34" charset="0"/>
              </a:rPr>
            </a:br>
            <a:r>
              <a:rPr lang="fr-FR" sz="1600" dirty="0">
                <a:effectLst/>
                <a:latin typeface="Garamond" panose="02020404030301010803" pitchFamily="18" charset="0"/>
                <a:ea typeface="Times New Roman" panose="02020603050405020304" pitchFamily="18" charset="0"/>
                <a:cs typeface="Calibri" panose="020F0502020204030204" pitchFamily="34" charset="0"/>
              </a:rPr>
              <a:t>- turn-over</a:t>
            </a:r>
            <a:br>
              <a:rPr lang="fr-FR" sz="1600" dirty="0">
                <a:effectLst/>
                <a:latin typeface="Garamond" panose="02020404030301010803" pitchFamily="18" charset="0"/>
                <a:ea typeface="Times New Roman" panose="02020603050405020304" pitchFamily="18" charset="0"/>
                <a:cs typeface="Calibri" panose="020F0502020204030204" pitchFamily="34" charset="0"/>
              </a:rPr>
            </a:br>
            <a:r>
              <a:rPr lang="fr-FR" sz="1600" dirty="0">
                <a:effectLst/>
                <a:latin typeface="Garamond" panose="02020404030301010803" pitchFamily="18" charset="0"/>
                <a:ea typeface="Times New Roman" panose="02020603050405020304" pitchFamily="18" charset="0"/>
                <a:cs typeface="Calibri" panose="020F0502020204030204" pitchFamily="34" charset="0"/>
              </a:rPr>
              <a:t>- travail à temps partiel</a:t>
            </a:r>
            <a:br>
              <a:rPr lang="fr-FR" sz="1600" dirty="0">
                <a:effectLst/>
                <a:latin typeface="Garamond" panose="02020404030301010803" pitchFamily="18" charset="0"/>
                <a:ea typeface="Times New Roman" panose="02020603050405020304" pitchFamily="18" charset="0"/>
                <a:cs typeface="Calibri" panose="020F0502020204030204" pitchFamily="34" charset="0"/>
              </a:rPr>
            </a:br>
            <a:r>
              <a:rPr lang="fr-FR" sz="1600" dirty="0">
                <a:effectLst/>
                <a:latin typeface="Garamond" panose="02020404030301010803" pitchFamily="18" charset="0"/>
                <a:ea typeface="Times New Roman" panose="02020603050405020304" pitchFamily="18" charset="0"/>
                <a:cs typeface="Calibri" panose="020F0502020204030204" pitchFamily="34" charset="0"/>
              </a:rPr>
              <a:t>- taux d’accident du travail</a:t>
            </a:r>
            <a:br>
              <a:rPr lang="fr-FR" sz="1600" dirty="0">
                <a:effectLst/>
                <a:latin typeface="Garamond" panose="02020404030301010803" pitchFamily="18" charset="0"/>
                <a:ea typeface="Times New Roman" panose="02020603050405020304" pitchFamily="18" charset="0"/>
                <a:cs typeface="Calibri" panose="020F0502020204030204" pitchFamily="34" charset="0"/>
              </a:rPr>
            </a:br>
            <a:r>
              <a:rPr lang="fr-FR" sz="1600" dirty="0">
                <a:effectLst/>
                <a:latin typeface="Garamond" panose="02020404030301010803" pitchFamily="18" charset="0"/>
                <a:ea typeface="Times New Roman" panose="02020603050405020304" pitchFamily="18" charset="0"/>
                <a:cs typeface="Calibri" panose="020F0502020204030204" pitchFamily="34" charset="0"/>
              </a:rPr>
              <a:t>- planning en gruyère des intervenants</a:t>
            </a:r>
            <a:br>
              <a:rPr lang="fr-FR" sz="1600" dirty="0">
                <a:effectLst/>
                <a:latin typeface="Garamond" panose="02020404030301010803" pitchFamily="18" charset="0"/>
                <a:ea typeface="Times New Roman" panose="02020603050405020304" pitchFamily="18" charset="0"/>
                <a:cs typeface="Calibri" panose="020F0502020204030204" pitchFamily="34" charset="0"/>
              </a:rPr>
            </a:br>
            <a:r>
              <a:rPr lang="fr-FR" sz="1600" dirty="0">
                <a:effectLst/>
                <a:latin typeface="Garamond" panose="02020404030301010803" pitchFamily="18" charset="0"/>
                <a:ea typeface="Times New Roman" panose="02020603050405020304" pitchFamily="18" charset="0"/>
                <a:cs typeface="Calibri" panose="020F0502020204030204" pitchFamily="34" charset="0"/>
              </a:rPr>
              <a:t>- formation des intervenants et des responsables d’encadrement</a:t>
            </a:r>
            <a:br>
              <a:rPr lang="fr-FR" sz="1600" dirty="0">
                <a:effectLst/>
                <a:latin typeface="Garamond" panose="02020404030301010803" pitchFamily="18" charset="0"/>
                <a:ea typeface="Times New Roman" panose="02020603050405020304" pitchFamily="18" charset="0"/>
                <a:cs typeface="Calibri" panose="020F0502020204030204" pitchFamily="34" charset="0"/>
              </a:rPr>
            </a:br>
            <a:r>
              <a:rPr lang="fr-FR" sz="1600" dirty="0">
                <a:effectLst/>
                <a:latin typeface="Garamond" panose="02020404030301010803" pitchFamily="18" charset="0"/>
                <a:ea typeface="Times New Roman" panose="02020603050405020304" pitchFamily="18" charset="0"/>
                <a:cs typeface="Calibri" panose="020F0502020204030204" pitchFamily="34" charset="0"/>
              </a:rPr>
              <a:t>- manque de réunions d’équipe, de coordination ou de supervision</a:t>
            </a:r>
            <a:br>
              <a:rPr lang="fr-FR" sz="1600" dirty="0">
                <a:effectLst/>
                <a:latin typeface="Garamond" panose="02020404030301010803" pitchFamily="18" charset="0"/>
                <a:ea typeface="Times New Roman" panose="02020603050405020304" pitchFamily="18" charset="0"/>
                <a:cs typeface="Calibri" panose="020F0502020204030204" pitchFamily="34" charset="0"/>
              </a:rPr>
            </a:br>
            <a:r>
              <a:rPr lang="fr-FR" sz="1600" dirty="0">
                <a:effectLst/>
                <a:latin typeface="Garamond" panose="02020404030301010803" pitchFamily="18" charset="0"/>
                <a:ea typeface="Times New Roman" panose="02020603050405020304" pitchFamily="18" charset="0"/>
                <a:cs typeface="Calibri" panose="020F0502020204030204" pitchFamily="34" charset="0"/>
              </a:rPr>
              <a:t>- tarification des services et taille des plans d’aide + difficultés d’accès à la PCH (qui devraient disparaitre ou s’étioler en 2023) </a:t>
            </a:r>
            <a:br>
              <a:rPr lang="fr-FR" sz="1600" dirty="0">
                <a:effectLst/>
                <a:latin typeface="Garamond" panose="02020404030301010803" pitchFamily="18" charset="0"/>
                <a:ea typeface="Times New Roman" panose="02020603050405020304" pitchFamily="18" charset="0"/>
                <a:cs typeface="Calibri" panose="020F0502020204030204" pitchFamily="34" charset="0"/>
              </a:rPr>
            </a:br>
            <a:r>
              <a:rPr lang="fr-FR" sz="1600" dirty="0">
                <a:effectLst/>
                <a:latin typeface="Garamond" panose="02020404030301010803" pitchFamily="18" charset="0"/>
                <a:ea typeface="Times New Roman" panose="02020603050405020304" pitchFamily="18" charset="0"/>
                <a:cs typeface="Calibri" panose="020F0502020204030204" pitchFamily="34" charset="0"/>
              </a:rPr>
              <a:t>…/....</a:t>
            </a:r>
            <a:br>
              <a:rPr lang="fr-FR" sz="1800" dirty="0">
                <a:effectLst/>
                <a:latin typeface="Garamond" panose="02020404030301010803" pitchFamily="18" charset="0"/>
                <a:ea typeface="Times New Roman" panose="02020603050405020304" pitchFamily="18" charset="0"/>
                <a:cs typeface="Calibri" panose="020F0502020204030204" pitchFamily="34" charset="0"/>
              </a:rPr>
            </a:br>
            <a:endParaRPr lang="fr-FR" sz="1800" b="1" dirty="0">
              <a:solidFill>
                <a:srgbClr val="00AFD4"/>
              </a:solidFill>
              <a:latin typeface="Trebuchet MS"/>
            </a:endParaRPr>
          </a:p>
        </p:txBody>
      </p:sp>
      <p:sp>
        <p:nvSpPr>
          <p:cNvPr id="4" name="ZoneTexte 3">
            <a:extLst>
              <a:ext uri="{FF2B5EF4-FFF2-40B4-BE49-F238E27FC236}">
                <a16:creationId xmlns:a16="http://schemas.microsoft.com/office/drawing/2014/main" id="{C0A4D67A-9091-0CC3-97DA-1B16BE5AA633}"/>
              </a:ext>
            </a:extLst>
          </p:cNvPr>
          <p:cNvSpPr txBox="1"/>
          <p:nvPr/>
        </p:nvSpPr>
        <p:spPr>
          <a:xfrm>
            <a:off x="129746" y="434364"/>
            <a:ext cx="8884507" cy="2031325"/>
          </a:xfrm>
          <a:prstGeom prst="rect">
            <a:avLst/>
          </a:prstGeom>
          <a:noFill/>
          <a:ln>
            <a:solidFill>
              <a:srgbClr val="00B0F0"/>
            </a:solidFill>
          </a:ln>
        </p:spPr>
        <p:txBody>
          <a:bodyPr wrap="square">
            <a:spAutoFit/>
          </a:bodyPr>
          <a:lstStyle/>
          <a:p>
            <a:pPr algn="just"/>
            <a:r>
              <a:rPr lang="fr-FR" sz="1400" dirty="0">
                <a:latin typeface="Garamond" panose="02020404030301010803" pitchFamily="18" charset="0"/>
                <a:cs typeface="Calibri" panose="020F0502020204030204" pitchFamily="34" charset="0"/>
              </a:rPr>
              <a:t>Des services perçus historiquement comment des services ménagés et pour les personnes âgées.</a:t>
            </a:r>
          </a:p>
          <a:p>
            <a:pPr algn="just"/>
            <a:endParaRPr lang="fr-FR" sz="1400" dirty="0">
              <a:latin typeface="Garamond" panose="02020404030301010803" pitchFamily="18" charset="0"/>
              <a:cs typeface="Calibri" panose="020F0502020204030204" pitchFamily="34" charset="0"/>
            </a:endParaRPr>
          </a:p>
          <a:p>
            <a:pPr algn="just"/>
            <a:r>
              <a:rPr lang="fr-FR" sz="1400" dirty="0">
                <a:latin typeface="Garamond" panose="02020404030301010803" pitchFamily="18" charset="0"/>
                <a:cs typeface="Calibri" panose="020F0502020204030204" pitchFamily="34" charset="0"/>
              </a:rPr>
              <a:t>Les professionnels d’aide humaine sont souvent dans des situations sociales précaires qui génèrent des difficultés avec lesquelles il faut pouvoir composer dans l’accompagnement des personnes en situation de handicap ou âgées en perte d’autonomie. </a:t>
            </a:r>
          </a:p>
          <a:p>
            <a:pPr algn="just"/>
            <a:r>
              <a:rPr lang="fr-FR" sz="1400" dirty="0">
                <a:latin typeface="Garamond" panose="02020404030301010803" pitchFamily="18" charset="0"/>
                <a:cs typeface="Calibri" panose="020F0502020204030204" pitchFamily="34" charset="0"/>
              </a:rPr>
              <a:t>Ces situations d’accompagnement génèrent une interdépendance des vulnérabilités entre la personne aidée et l’aide humaine (femme avec un faible niveau de diplôme, des horaires contraignants, segmentés et/ou de nuit, bas salaire, milieu social défavorisé, en situation monoparentale, d’origine étrangère, etc.) qui demande à pouvoir être soutenue par des dynamiques de management adaptées.</a:t>
            </a:r>
            <a:endParaRPr lang="fr-FR" dirty="0"/>
          </a:p>
        </p:txBody>
      </p:sp>
    </p:spTree>
    <p:extLst>
      <p:ext uri="{BB962C8B-B14F-4D97-AF65-F5344CB8AC3E}">
        <p14:creationId xmlns:p14="http://schemas.microsoft.com/office/powerpoint/2010/main" val="37492039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9683" y="281214"/>
            <a:ext cx="8793084" cy="572700"/>
          </a:xfrm>
          <a:noFill/>
          <a:ln>
            <a:noFill/>
          </a:ln>
        </p:spPr>
        <p:txBody>
          <a:bodyPr lIns="91425" tIns="91425" rIns="91425" bIns="91425" anchor="t" anchorCtr="0">
            <a:noAutofit/>
          </a:bodyPr>
          <a:lstStyle/>
          <a:p>
            <a:r>
              <a:rPr lang="fr-FR" sz="1800" b="1" dirty="0">
                <a:solidFill>
                  <a:srgbClr val="00AFD4"/>
                </a:solidFill>
                <a:latin typeface="Trebuchet MS"/>
              </a:rPr>
              <a:t>On a tendance à avoir une représentation « réductrice » des SAAD (prestataire)</a:t>
            </a:r>
            <a:br>
              <a:rPr lang="fr-FR" sz="2600" dirty="0"/>
            </a:br>
            <a:endParaRPr lang="fr-FR" sz="2600" dirty="0"/>
          </a:p>
        </p:txBody>
      </p:sp>
      <p:sp>
        <p:nvSpPr>
          <p:cNvPr id="5" name="Rectangle 1">
            <a:extLst>
              <a:ext uri="{FF2B5EF4-FFF2-40B4-BE49-F238E27FC236}">
                <a16:creationId xmlns:a16="http://schemas.microsoft.com/office/drawing/2014/main" id="{2DDF767F-19EA-BFC0-5A4C-3CAC7A0E2BB1}"/>
              </a:ext>
            </a:extLst>
          </p:cNvPr>
          <p:cNvSpPr>
            <a:spLocks noGrp="1" noChangeArrowheads="1"/>
          </p:cNvSpPr>
          <p:nvPr>
            <p:ph type="body" idx="1"/>
          </p:nvPr>
        </p:nvSpPr>
        <p:spPr bwMode="auto">
          <a:xfrm>
            <a:off x="118188" y="911605"/>
            <a:ext cx="8951167" cy="4154984"/>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sz="1800" b="0" u="none" strike="noStrike" cap="none" normalizeH="0" baseline="0" dirty="0">
                <a:ln>
                  <a:noFill/>
                </a:ln>
                <a:solidFill>
                  <a:srgbClr val="222222"/>
                </a:solidFill>
                <a:effectLst/>
                <a:latin typeface="Arial" panose="020B0604020202020204" pitchFamily="34" charset="0"/>
                <a:cs typeface="Arial" panose="020B0604020202020204" pitchFamily="34" charset="0"/>
              </a:rPr>
              <a:t>Les </a:t>
            </a:r>
            <a:r>
              <a:rPr lang="fr-FR" altLang="fr-FR" dirty="0">
                <a:solidFill>
                  <a:srgbClr val="222222"/>
                </a:solidFill>
                <a:cs typeface="Arial" panose="020B0604020202020204" pitchFamily="34" charset="0"/>
              </a:rPr>
              <a:t>SAAD et leurs partenaires</a:t>
            </a:r>
            <a:r>
              <a:rPr kumimoji="0" lang="fr-FR" altLang="fr-FR" sz="1800" b="0" u="none" strike="noStrike" cap="none" normalizeH="0" baseline="0" dirty="0">
                <a:ln>
                  <a:noFill/>
                </a:ln>
                <a:solidFill>
                  <a:srgbClr val="222222"/>
                </a:solidFill>
                <a:effectLst/>
                <a:latin typeface="Arial" panose="020B0604020202020204" pitchFamily="34" charset="0"/>
                <a:cs typeface="Arial" panose="020B0604020202020204" pitchFamily="34" charset="0"/>
              </a:rPr>
              <a:t> peuvent se représenter les missions des SAAD comme des services "d'exécution”, dont le rôle serait UNIQUEMENT de faire à la place des personnes lorsqu’elles ne sont pas ou plus en capacité de réaliser certains actes par elles-mêmes</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endParaRPr>
          </a:p>
          <a:p>
            <a:pPr marL="0" marR="0" lvl="0" indent="0" defTabSz="914400" rtl="0" eaLnBrk="0" fontAlgn="base" latinLnBrk="0" hangingPunct="0">
              <a:lnSpc>
                <a:spcPct val="100000"/>
              </a:lnSpc>
              <a:spcBef>
                <a:spcPct val="0"/>
              </a:spcBef>
              <a:spcAft>
                <a:spcPct val="0"/>
              </a:spcAft>
              <a:buClrTx/>
              <a:buSzTx/>
              <a:buFontTx/>
              <a:buNone/>
              <a:tabLst/>
            </a:pPr>
            <a:r>
              <a:rPr kumimoji="0" lang="fr-FR" altLang="fr-FR"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CEPENDANT :</a:t>
            </a:r>
            <a:br>
              <a:rPr kumimoji="0" lang="fr-FR" altLang="fr-FR"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br>
            <a:r>
              <a:rPr lang="fr-FR" altLang="fr-FR" sz="1200" b="1" dirty="0">
                <a:solidFill>
                  <a:srgbClr val="FF2F92"/>
                </a:solidFill>
                <a:latin typeface="Calibri" panose="020F0502020204030204" pitchFamily="34" charset="0"/>
                <a:cs typeface="Calibri" panose="020F0502020204030204" pitchFamily="34" charset="0"/>
              </a:rPr>
              <a:t> </a:t>
            </a:r>
          </a:p>
          <a:p>
            <a:pPr marL="628650" lvl="2" indent="-171450" algn="just">
              <a:lnSpc>
                <a:spcPct val="100000"/>
              </a:lnSpc>
              <a:buClrTx/>
              <a:buSzTx/>
              <a:buFont typeface="Wingdings" panose="05000000000000000000" pitchFamily="2" charset="2"/>
              <a:buChar char="Ø"/>
            </a:pPr>
            <a:r>
              <a:rPr lang="fr-FR" altLang="fr-FR" sz="1600" dirty="0"/>
              <a:t> Les SAAD </a:t>
            </a:r>
            <a:r>
              <a:rPr kumimoji="0" lang="fr-FR" altLang="fr-FR" sz="1600" b="0" i="0" u="none" strike="noStrike" cap="none" normalizeH="0" baseline="0" dirty="0">
                <a:ln>
                  <a:noFill/>
                </a:ln>
                <a:solidFill>
                  <a:schemeClr val="tx1"/>
                </a:solidFill>
                <a:effectLst/>
                <a:latin typeface="Arial" panose="020B0604020202020204" pitchFamily="34" charset="0"/>
              </a:rPr>
              <a:t>ont dans </a:t>
            </a:r>
            <a:r>
              <a:rPr lang="fr-FR" altLang="fr-FR" sz="1600" dirty="0"/>
              <a:t>leur mission </a:t>
            </a:r>
            <a:r>
              <a:rPr kumimoji="0" lang="fr-FR" altLang="fr-FR" sz="1600" b="0" i="0" u="none" strike="noStrike" cap="none" normalizeH="0" baseline="0" dirty="0">
                <a:ln>
                  <a:noFill/>
                </a:ln>
                <a:solidFill>
                  <a:schemeClr val="tx1"/>
                </a:solidFill>
                <a:effectLst/>
                <a:latin typeface="Arial" panose="020B0604020202020204" pitchFamily="34" charset="0"/>
              </a:rPr>
              <a:t>la préservation, mais aussi la restauration de l'autonomie ainsi que le développement des activités sociales. Ils sont d'ailleurs amenés à être prochainement appelés des "services autonomie à domicile".</a:t>
            </a:r>
          </a:p>
          <a:p>
            <a:pPr marL="628650" lvl="2" indent="-171450" algn="just">
              <a:lnSpc>
                <a:spcPct val="100000"/>
              </a:lnSpc>
              <a:buClrTx/>
              <a:buSzTx/>
              <a:buFont typeface="Wingdings" panose="05000000000000000000" pitchFamily="2" charset="2"/>
              <a:buChar char="Ø"/>
            </a:pPr>
            <a:r>
              <a:rPr lang="fr-FR" altLang="fr-FR" sz="1600" dirty="0"/>
              <a:t> L</a:t>
            </a:r>
            <a:r>
              <a:rPr kumimoji="0" lang="fr-FR" altLang="fr-FR" sz="1600" b="0" i="0" u="none" strike="noStrike" cap="none" normalizeH="0" baseline="0" dirty="0">
                <a:ln>
                  <a:noFill/>
                </a:ln>
                <a:solidFill>
                  <a:schemeClr val="tx1"/>
                </a:solidFill>
                <a:effectLst/>
                <a:latin typeface="Arial" panose="020B0604020202020204" pitchFamily="34" charset="0"/>
              </a:rPr>
              <a:t>a refonte du métier d'AVS dans celui d'AES prévoit explicitement que ces professionnels puissent favoriser l'autonomie des personnes accompagnées et contribuer à leur participation sociale et citoyenneté.</a:t>
            </a:r>
          </a:p>
          <a:p>
            <a:pPr marL="628650" lvl="2" indent="-171450" algn="just">
              <a:lnSpc>
                <a:spcPct val="100000"/>
              </a:lnSpc>
              <a:buClrTx/>
              <a:buSzTx/>
              <a:buFont typeface="Wingdings" panose="05000000000000000000" pitchFamily="2" charset="2"/>
              <a:buChar char="Ø"/>
            </a:pPr>
            <a:r>
              <a:rPr kumimoji="0" lang="fr-FR" altLang="fr-FR" sz="1600" b="0" i="0" u="none" strike="noStrike" cap="none" normalizeH="0" baseline="0" dirty="0">
                <a:ln>
                  <a:noFill/>
                </a:ln>
                <a:solidFill>
                  <a:schemeClr val="tx1"/>
                </a:solidFill>
                <a:effectLst/>
                <a:latin typeface="Arial" panose="020B0604020202020204" pitchFamily="34" charset="0"/>
              </a:rPr>
              <a:t> Le nouveau domaine prévu par la PCH porte sur le soutien à l'autonomie. Dans ce cadre, un SAAD peut se retrouver à faire à la place de la personne sous certaines conditions, mais aussi faire avec ou être en soutien/guidance de la personne. </a:t>
            </a:r>
          </a:p>
        </p:txBody>
      </p:sp>
    </p:spTree>
    <p:extLst>
      <p:ext uri="{BB962C8B-B14F-4D97-AF65-F5344CB8AC3E}">
        <p14:creationId xmlns:p14="http://schemas.microsoft.com/office/powerpoint/2010/main" val="14729394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776BC88-9F1C-4E9C-85FE-D15A551A0ADF}"/>
              </a:ext>
            </a:extLst>
          </p:cNvPr>
          <p:cNvSpPr>
            <a:spLocks noGrp="1"/>
          </p:cNvSpPr>
          <p:nvPr>
            <p:ph type="title"/>
          </p:nvPr>
        </p:nvSpPr>
        <p:spPr>
          <a:xfrm>
            <a:off x="359726" y="151110"/>
            <a:ext cx="7422300" cy="572700"/>
          </a:xfrm>
        </p:spPr>
        <p:txBody>
          <a:bodyPr/>
          <a:lstStyle/>
          <a:p>
            <a:r>
              <a:rPr lang="fr-FR" sz="2400" b="1" dirty="0">
                <a:solidFill>
                  <a:srgbClr val="00AFD4"/>
                </a:solidFill>
                <a:latin typeface="Trebuchet MS"/>
              </a:rPr>
              <a:t>Monté en compétences et valorisation du métier</a:t>
            </a:r>
            <a:br>
              <a:rPr lang="fr-FR" sz="2400" b="1" dirty="0">
                <a:solidFill>
                  <a:srgbClr val="00AFD4"/>
                </a:solidFill>
                <a:latin typeface="Trebuchet MS"/>
              </a:rPr>
            </a:br>
            <a:r>
              <a:rPr lang="fr-FR" sz="2400" b="1" dirty="0">
                <a:solidFill>
                  <a:srgbClr val="00AFD4"/>
                </a:solidFill>
                <a:latin typeface="Trebuchet MS"/>
              </a:rPr>
              <a:t> </a:t>
            </a:r>
            <a:br>
              <a:rPr lang="fr-FR" sz="2400" b="1" dirty="0">
                <a:solidFill>
                  <a:srgbClr val="00AFD4"/>
                </a:solidFill>
                <a:latin typeface="Trebuchet MS"/>
              </a:rPr>
            </a:br>
            <a:br>
              <a:rPr lang="fr-FR" sz="2400" b="1" dirty="0">
                <a:solidFill>
                  <a:srgbClr val="00AFD4"/>
                </a:solidFill>
                <a:latin typeface="Trebuchet MS"/>
              </a:rPr>
            </a:br>
            <a:br>
              <a:rPr lang="fr-FR" sz="1800" b="1" dirty="0">
                <a:solidFill>
                  <a:srgbClr val="00AFD4"/>
                </a:solidFill>
                <a:latin typeface="Trebuchet MS"/>
              </a:rPr>
            </a:br>
            <a:br>
              <a:rPr lang="fr-FR" sz="1800" b="1" dirty="0">
                <a:solidFill>
                  <a:srgbClr val="00AFD4"/>
                </a:solidFill>
                <a:latin typeface="Trebuchet MS"/>
              </a:rPr>
            </a:br>
            <a:br>
              <a:rPr lang="fr-FR" sz="1800" b="1" dirty="0">
                <a:solidFill>
                  <a:srgbClr val="00AFD4"/>
                </a:solidFill>
                <a:latin typeface="Trebuchet MS"/>
              </a:rPr>
            </a:br>
            <a:br>
              <a:rPr lang="fr-FR" sz="1800" b="1" dirty="0">
                <a:solidFill>
                  <a:srgbClr val="00AFD4"/>
                </a:solidFill>
                <a:latin typeface="Trebuchet MS"/>
              </a:rPr>
            </a:br>
            <a:br>
              <a:rPr lang="fr-FR" sz="1800" b="1" dirty="0">
                <a:solidFill>
                  <a:srgbClr val="00AFD4"/>
                </a:solidFill>
                <a:latin typeface="Trebuchet MS"/>
              </a:rPr>
            </a:br>
            <a:br>
              <a:rPr lang="fr-FR" sz="1400" dirty="0">
                <a:latin typeface="Garamond" panose="02020404030301010803" pitchFamily="18" charset="0"/>
                <a:cs typeface="Calibri" panose="020F0502020204030204" pitchFamily="34" charset="0"/>
              </a:rPr>
            </a:br>
            <a:br>
              <a:rPr lang="fr-FR" sz="1400" dirty="0">
                <a:latin typeface="Garamond" panose="02020404030301010803" pitchFamily="18" charset="0"/>
                <a:cs typeface="Calibri" panose="020F0502020204030204" pitchFamily="34" charset="0"/>
              </a:rPr>
            </a:br>
            <a:endParaRPr lang="fr-FR" sz="1800" b="1" dirty="0">
              <a:solidFill>
                <a:srgbClr val="00AFD4"/>
              </a:solidFill>
              <a:latin typeface="Trebuchet MS"/>
            </a:endParaRPr>
          </a:p>
        </p:txBody>
      </p:sp>
      <p:sp>
        <p:nvSpPr>
          <p:cNvPr id="3" name="Espace réservé du texte 2">
            <a:extLst>
              <a:ext uri="{FF2B5EF4-FFF2-40B4-BE49-F238E27FC236}">
                <a16:creationId xmlns:a16="http://schemas.microsoft.com/office/drawing/2014/main" id="{83115E98-C157-E888-3866-090BDD57CE65}"/>
              </a:ext>
            </a:extLst>
          </p:cNvPr>
          <p:cNvSpPr>
            <a:spLocks noGrp="1"/>
          </p:cNvSpPr>
          <p:nvPr>
            <p:ph type="body" idx="1"/>
          </p:nvPr>
        </p:nvSpPr>
        <p:spPr>
          <a:xfrm>
            <a:off x="1270006" y="1006508"/>
            <a:ext cx="7543793" cy="1966321"/>
          </a:xfrm>
        </p:spPr>
        <p:txBody>
          <a:bodyPr/>
          <a:lstStyle/>
          <a:p>
            <a:pPr marL="285750" lvl="1" indent="-285750" algn="just">
              <a:spcBef>
                <a:spcPts val="0"/>
              </a:spcBef>
              <a:spcAft>
                <a:spcPts val="0"/>
              </a:spcAft>
              <a:buClr>
                <a:srgbClr val="FF2F92"/>
              </a:buClr>
              <a:buFont typeface="Wingdings" panose="05000000000000000000" pitchFamily="2" charset="2"/>
              <a:buChar char="Ø"/>
            </a:pPr>
            <a:r>
              <a:rPr lang="fr-FR" sz="2800" b="1" dirty="0">
                <a:solidFill>
                  <a:srgbClr val="FF2F92"/>
                </a:solidFill>
                <a:latin typeface="Calibri" panose="020F0502020204030204" pitchFamily="34" charset="0"/>
                <a:cs typeface="Calibri" panose="020F0502020204030204" pitchFamily="34" charset="0"/>
              </a:rPr>
              <a:t>La sensibilisation et la formation (par des professionnels, proches aidants, pairs aidants)</a:t>
            </a:r>
          </a:p>
          <a:p>
            <a:pPr marL="285750" lvl="1" indent="-285750" algn="just">
              <a:spcBef>
                <a:spcPts val="0"/>
              </a:spcBef>
              <a:buClr>
                <a:srgbClr val="FF2F92"/>
              </a:buClr>
              <a:buFont typeface="Wingdings" panose="05000000000000000000" pitchFamily="2" charset="2"/>
              <a:buChar char="Ø"/>
            </a:pPr>
            <a:r>
              <a:rPr lang="fr-FR" sz="2800" b="1" dirty="0">
                <a:solidFill>
                  <a:srgbClr val="FF2F92"/>
                </a:solidFill>
                <a:latin typeface="Calibri" panose="020F0502020204030204" pitchFamily="34" charset="0"/>
                <a:cs typeface="Calibri" panose="020F0502020204030204" pitchFamily="34" charset="0"/>
              </a:rPr>
              <a:t>Le partage d’information entre les MDPH et les SAAD</a:t>
            </a:r>
          </a:p>
          <a:p>
            <a:pPr marL="285750" lvl="1" indent="-285750" algn="just">
              <a:spcBef>
                <a:spcPts val="0"/>
              </a:spcBef>
              <a:spcAft>
                <a:spcPts val="0"/>
              </a:spcAft>
              <a:buClr>
                <a:srgbClr val="FF2F92"/>
              </a:buClr>
              <a:buFont typeface="Wingdings" panose="05000000000000000000" pitchFamily="2" charset="2"/>
              <a:buChar char="Ø"/>
            </a:pPr>
            <a:r>
              <a:rPr lang="fr-FR" sz="2800" b="1" dirty="0">
                <a:solidFill>
                  <a:srgbClr val="FF2F92"/>
                </a:solidFill>
                <a:latin typeface="Calibri" panose="020F0502020204030204" pitchFamily="34" charset="0"/>
                <a:cs typeface="Calibri" panose="020F0502020204030204" pitchFamily="34" charset="0"/>
              </a:rPr>
              <a:t>Les partenariats</a:t>
            </a:r>
          </a:p>
          <a:p>
            <a:pPr marL="0" lvl="1" indent="0" algn="just">
              <a:spcBef>
                <a:spcPts val="0"/>
              </a:spcBef>
              <a:spcAft>
                <a:spcPts val="0"/>
              </a:spcAft>
              <a:buClr>
                <a:srgbClr val="FF2F92"/>
              </a:buClr>
              <a:buNone/>
            </a:pPr>
            <a:endParaRPr lang="fr-FR" sz="2800" b="1" dirty="0">
              <a:solidFill>
                <a:srgbClr val="00B0F0"/>
              </a:solidFill>
              <a:latin typeface="Calibri" panose="020F0502020204030204" pitchFamily="34" charset="0"/>
              <a:cs typeface="Calibri" panose="020F0502020204030204" pitchFamily="34" charset="0"/>
            </a:endParaRPr>
          </a:p>
          <a:p>
            <a:pPr marL="0" lvl="1" indent="0" algn="just">
              <a:spcBef>
                <a:spcPts val="0"/>
              </a:spcBef>
              <a:buClr>
                <a:srgbClr val="FF2F92"/>
              </a:buClr>
              <a:buNone/>
            </a:pPr>
            <a:r>
              <a:rPr lang="fr-FR" sz="2800" b="1" dirty="0">
                <a:solidFill>
                  <a:srgbClr val="00B0F0"/>
                </a:solidFill>
                <a:latin typeface="Calibri" panose="020F0502020204030204" pitchFamily="34" charset="0"/>
                <a:cs typeface="Calibri" panose="020F0502020204030204" pitchFamily="34" charset="0"/>
              </a:rPr>
              <a:t>=&gt; Certification </a:t>
            </a:r>
            <a:r>
              <a:rPr lang="fr-FR" sz="2800" b="1" dirty="0" err="1">
                <a:solidFill>
                  <a:srgbClr val="00B0F0"/>
                </a:solidFill>
                <a:latin typeface="Calibri" panose="020F0502020204030204" pitchFamily="34" charset="0"/>
                <a:cs typeface="Calibri" panose="020F0502020204030204" pitchFamily="34" charset="0"/>
              </a:rPr>
              <a:t>Cap’Handéo</a:t>
            </a:r>
            <a:r>
              <a:rPr lang="fr-FR" sz="2800" b="1" dirty="0">
                <a:solidFill>
                  <a:srgbClr val="00B0F0"/>
                </a:solidFill>
                <a:latin typeface="Calibri" panose="020F0502020204030204" pitchFamily="34" charset="0"/>
                <a:cs typeface="Calibri" panose="020F0502020204030204" pitchFamily="34" charset="0"/>
              </a:rPr>
              <a:t> services à la personne</a:t>
            </a:r>
            <a:endParaRPr lang="fr-FR" sz="2800" dirty="0">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333867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pic>
        <p:nvPicPr>
          <p:cNvPr id="167" name="Google Shape;167;g1874a5bb8f8_0_0"/>
          <p:cNvPicPr preferRelativeResize="0"/>
          <p:nvPr/>
        </p:nvPicPr>
        <p:blipFill rotWithShape="1">
          <a:blip r:embed="rId3">
            <a:alphaModFix amt="56000"/>
          </a:blip>
          <a:srcRect t="18876" r="5428" b="31990"/>
          <a:stretch/>
        </p:blipFill>
        <p:spPr>
          <a:xfrm>
            <a:off x="0" y="2479701"/>
            <a:ext cx="9144000" cy="2652847"/>
          </a:xfrm>
          <a:prstGeom prst="rect">
            <a:avLst/>
          </a:prstGeom>
          <a:noFill/>
          <a:ln>
            <a:noFill/>
          </a:ln>
        </p:spPr>
      </p:pic>
      <p:sp>
        <p:nvSpPr>
          <p:cNvPr id="168" name="Google Shape;168;g1874a5bb8f8_0_0"/>
          <p:cNvSpPr/>
          <p:nvPr/>
        </p:nvSpPr>
        <p:spPr>
          <a:xfrm>
            <a:off x="-19900" y="2371450"/>
            <a:ext cx="9163800" cy="156375"/>
          </a:xfrm>
          <a:prstGeom prst="rect">
            <a:avLst/>
          </a:prstGeom>
          <a:solidFill>
            <a:schemeClr val="lt2"/>
          </a:solidFill>
          <a:ln>
            <a:noFill/>
          </a:ln>
        </p:spPr>
        <p:txBody>
          <a:bodyPr spcFirstLastPara="1" wrap="square" lIns="91425" tIns="91425" rIns="91425" bIns="91425" anchor="ctr" anchorCtr="0">
            <a:noAutofit/>
          </a:bodyPr>
          <a:lstStyle/>
          <a:p>
            <a:endParaRPr sz="1800">
              <a:solidFill>
                <a:schemeClr val="dk1"/>
              </a:solidFill>
              <a:latin typeface="Calibri"/>
              <a:ea typeface="Calibri"/>
              <a:cs typeface="Calibri"/>
              <a:sym typeface="Calibri"/>
            </a:endParaRPr>
          </a:p>
        </p:txBody>
      </p:sp>
      <p:sp>
        <p:nvSpPr>
          <p:cNvPr id="169" name="Google Shape;169;g1874a5bb8f8_0_0"/>
          <p:cNvSpPr txBox="1"/>
          <p:nvPr/>
        </p:nvSpPr>
        <p:spPr>
          <a:xfrm>
            <a:off x="2144550" y="147500"/>
            <a:ext cx="7048125" cy="2149200"/>
          </a:xfrm>
          <a:prstGeom prst="rect">
            <a:avLst/>
          </a:prstGeom>
          <a:noFill/>
          <a:ln>
            <a:noFill/>
          </a:ln>
        </p:spPr>
        <p:txBody>
          <a:bodyPr spcFirstLastPara="1" wrap="square" lIns="91425" tIns="91425" rIns="91425" bIns="91425" anchor="t" anchorCtr="0">
            <a:noAutofit/>
          </a:bodyPr>
          <a:lstStyle/>
          <a:p>
            <a:pPr algn="ctr"/>
            <a:r>
              <a:rPr lang="fr-FR" sz="2100" dirty="0">
                <a:solidFill>
                  <a:srgbClr val="00AFD4"/>
                </a:solidFill>
                <a:latin typeface="Montserrat SemiBold"/>
                <a:ea typeface="Montserrat SemiBold"/>
                <a:cs typeface="Montserrat SemiBold"/>
                <a:sym typeface="Montserrat SemiBold"/>
              </a:rPr>
              <a:t> </a:t>
            </a:r>
            <a:endParaRPr sz="2100" dirty="0">
              <a:solidFill>
                <a:srgbClr val="00AFD4"/>
              </a:solidFill>
              <a:latin typeface="Montserrat SemiBold"/>
              <a:ea typeface="Montserrat SemiBold"/>
              <a:cs typeface="Montserrat SemiBold"/>
              <a:sym typeface="Montserrat SemiBold"/>
            </a:endParaRPr>
          </a:p>
          <a:p>
            <a:pPr algn="ctr"/>
            <a:endParaRPr lang="fr-FR" sz="2100" dirty="0">
              <a:solidFill>
                <a:srgbClr val="00AFD4"/>
              </a:solidFill>
              <a:latin typeface="Montserrat SemiBold"/>
              <a:ea typeface="Montserrat SemiBold"/>
              <a:cs typeface="Montserrat SemiBold"/>
              <a:sym typeface="Montserrat SemiBold"/>
            </a:endParaRPr>
          </a:p>
          <a:p>
            <a:pPr algn="ctr"/>
            <a:r>
              <a:rPr lang="fr-FR" sz="2100" dirty="0">
                <a:solidFill>
                  <a:srgbClr val="00AFD4"/>
                </a:solidFill>
                <a:latin typeface="Montserrat SemiBold"/>
                <a:ea typeface="Montserrat SemiBold"/>
                <a:cs typeface="Montserrat SemiBold"/>
                <a:sym typeface="Montserrat SemiBold"/>
              </a:rPr>
              <a:t>Les SAAD avec les SAVS/SAMSAH</a:t>
            </a:r>
            <a:endParaRPr sz="2200" dirty="0">
              <a:solidFill>
                <a:srgbClr val="00AFD4"/>
              </a:solidFill>
              <a:latin typeface="Montserrat SemiBold"/>
              <a:ea typeface="Montserrat SemiBold"/>
              <a:cs typeface="Montserrat SemiBold"/>
              <a:sym typeface="Montserrat SemiBold"/>
            </a:endParaRPr>
          </a:p>
        </p:txBody>
      </p:sp>
      <p:sp>
        <p:nvSpPr>
          <p:cNvPr id="170" name="Google Shape;170;g1874a5bb8f8_0_0"/>
          <p:cNvSpPr/>
          <p:nvPr/>
        </p:nvSpPr>
        <p:spPr>
          <a:xfrm>
            <a:off x="2276950" y="98675"/>
            <a:ext cx="39600" cy="2196675"/>
          </a:xfrm>
          <a:prstGeom prst="ellipse">
            <a:avLst/>
          </a:prstGeom>
          <a:solidFill>
            <a:srgbClr val="FFFFFF"/>
          </a:solidFill>
          <a:ln>
            <a:noFill/>
          </a:ln>
          <a:effectLst>
            <a:outerShdw blurRad="57150" dist="19050" dir="5400000" algn="bl" rotWithShape="0">
              <a:srgbClr val="000000">
                <a:alpha val="49800"/>
              </a:srgbClr>
            </a:outerShdw>
          </a:effectLst>
        </p:spPr>
        <p:txBody>
          <a:bodyPr spcFirstLastPara="1" wrap="square" lIns="91425" tIns="91425" rIns="91425" bIns="91425" anchor="ctr" anchorCtr="0">
            <a:noAutofit/>
          </a:bodyPr>
          <a:lstStyle/>
          <a:p>
            <a:endParaRPr sz="1800">
              <a:solidFill>
                <a:schemeClr val="dk1"/>
              </a:solidFill>
              <a:latin typeface="Calibri"/>
              <a:ea typeface="Calibri"/>
              <a:cs typeface="Calibri"/>
              <a:sym typeface="Calibri"/>
            </a:endParaRPr>
          </a:p>
        </p:txBody>
      </p:sp>
      <p:pic>
        <p:nvPicPr>
          <p:cNvPr id="171" name="Google Shape;171;g1874a5bb8f8_0_0"/>
          <p:cNvPicPr preferRelativeResize="0"/>
          <p:nvPr/>
        </p:nvPicPr>
        <p:blipFill rotWithShape="1">
          <a:blip r:embed="rId4">
            <a:alphaModFix/>
          </a:blip>
          <a:srcRect/>
          <a:stretch/>
        </p:blipFill>
        <p:spPr>
          <a:xfrm>
            <a:off x="109625" y="454225"/>
            <a:ext cx="1971351" cy="1378350"/>
          </a:xfrm>
          <a:prstGeom prst="rect">
            <a:avLst/>
          </a:prstGeom>
          <a:noFill/>
          <a:ln>
            <a:noFill/>
          </a:ln>
        </p:spPr>
      </p:pic>
    </p:spTree>
    <p:extLst>
      <p:ext uri="{BB962C8B-B14F-4D97-AF65-F5344CB8AC3E}">
        <p14:creationId xmlns:p14="http://schemas.microsoft.com/office/powerpoint/2010/main" val="6685025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776BC88-9F1C-4E9C-85FE-D15A551A0ADF}"/>
              </a:ext>
            </a:extLst>
          </p:cNvPr>
          <p:cNvSpPr>
            <a:spLocks noGrp="1"/>
          </p:cNvSpPr>
          <p:nvPr>
            <p:ph type="title"/>
          </p:nvPr>
        </p:nvSpPr>
        <p:spPr>
          <a:xfrm>
            <a:off x="351488" y="390007"/>
            <a:ext cx="7422300" cy="572700"/>
          </a:xfrm>
        </p:spPr>
        <p:txBody>
          <a:bodyPr/>
          <a:lstStyle/>
          <a:p>
            <a:r>
              <a:rPr lang="fr-FR" sz="1800" b="1" dirty="0">
                <a:solidFill>
                  <a:srgbClr val="00AFD4"/>
                </a:solidFill>
                <a:latin typeface="Trebuchet MS"/>
              </a:rPr>
              <a:t>Les catégories de services médico-sociaux adultes</a:t>
            </a:r>
          </a:p>
        </p:txBody>
      </p:sp>
      <p:graphicFrame>
        <p:nvGraphicFramePr>
          <p:cNvPr id="4" name="Diagramme 3">
            <a:extLst>
              <a:ext uri="{FF2B5EF4-FFF2-40B4-BE49-F238E27FC236}">
                <a16:creationId xmlns:a16="http://schemas.microsoft.com/office/drawing/2014/main" id="{56D6FF87-A9C6-4AD5-AC79-DD268D618458}"/>
              </a:ext>
            </a:extLst>
          </p:cNvPr>
          <p:cNvGraphicFramePr/>
          <p:nvPr/>
        </p:nvGraphicFramePr>
        <p:xfrm>
          <a:off x="453082" y="1252151"/>
          <a:ext cx="4506097" cy="34464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me 4">
            <a:extLst>
              <a:ext uri="{FF2B5EF4-FFF2-40B4-BE49-F238E27FC236}">
                <a16:creationId xmlns:a16="http://schemas.microsoft.com/office/drawing/2014/main" id="{4C5FDF0C-C0E3-4E5B-98C0-7B06EC4C4904}"/>
              </a:ext>
            </a:extLst>
          </p:cNvPr>
          <p:cNvGraphicFramePr/>
          <p:nvPr/>
        </p:nvGraphicFramePr>
        <p:xfrm>
          <a:off x="5741772" y="1371600"/>
          <a:ext cx="3402228" cy="293986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6" name="Flèche : droite 5">
            <a:extLst>
              <a:ext uri="{FF2B5EF4-FFF2-40B4-BE49-F238E27FC236}">
                <a16:creationId xmlns:a16="http://schemas.microsoft.com/office/drawing/2014/main" id="{9AE5C190-2BEE-424C-BECB-414F9F20BEB8}"/>
              </a:ext>
            </a:extLst>
          </p:cNvPr>
          <p:cNvSpPr/>
          <p:nvPr/>
        </p:nvSpPr>
        <p:spPr>
          <a:xfrm>
            <a:off x="4590369" y="1950488"/>
            <a:ext cx="1427371" cy="2107486"/>
          </a:xfrm>
          <a:prstGeom prst="rightArrow">
            <a:avLst/>
          </a:prstGeom>
          <a:solidFill>
            <a:srgbClr val="00B0F0"/>
          </a:solidFill>
          <a:ln>
            <a:solidFill>
              <a:srgbClr val="00B0F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LFSS 2022</a:t>
            </a:r>
          </a:p>
          <a:p>
            <a:pPr algn="ctr"/>
            <a:r>
              <a:rPr lang="fr-FR" sz="1200" dirty="0"/>
              <a:t>(perspective  2025)</a:t>
            </a:r>
          </a:p>
        </p:txBody>
      </p:sp>
    </p:spTree>
    <p:extLst>
      <p:ext uri="{BB962C8B-B14F-4D97-AF65-F5344CB8AC3E}">
        <p14:creationId xmlns:p14="http://schemas.microsoft.com/office/powerpoint/2010/main" val="18964798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489230F-6923-0F62-8633-4A96B9EB1341}"/>
              </a:ext>
            </a:extLst>
          </p:cNvPr>
          <p:cNvSpPr>
            <a:spLocks noGrp="1"/>
          </p:cNvSpPr>
          <p:nvPr>
            <p:ph type="title"/>
          </p:nvPr>
        </p:nvSpPr>
        <p:spPr>
          <a:xfrm>
            <a:off x="311700" y="106363"/>
            <a:ext cx="8520600" cy="572700"/>
          </a:xfrm>
        </p:spPr>
        <p:txBody>
          <a:bodyPr/>
          <a:lstStyle/>
          <a:p>
            <a:r>
              <a:rPr lang="fr-FR" sz="1800" b="1" dirty="0">
                <a:solidFill>
                  <a:srgbClr val="00AFD4"/>
                </a:solidFill>
                <a:latin typeface="Trebuchet MS"/>
              </a:rPr>
              <a:t>Accompagnement conjoint SAAD et SSIAD/SAMSAH/SAVS</a:t>
            </a:r>
          </a:p>
        </p:txBody>
      </p:sp>
      <p:sp>
        <p:nvSpPr>
          <p:cNvPr id="3" name="Espace réservé du texte 2">
            <a:extLst>
              <a:ext uri="{FF2B5EF4-FFF2-40B4-BE49-F238E27FC236}">
                <a16:creationId xmlns:a16="http://schemas.microsoft.com/office/drawing/2014/main" id="{78A49C12-E6FD-60D6-112A-9F8847E1A740}"/>
              </a:ext>
            </a:extLst>
          </p:cNvPr>
          <p:cNvSpPr>
            <a:spLocks noGrp="1"/>
          </p:cNvSpPr>
          <p:nvPr>
            <p:ph type="body" idx="1"/>
          </p:nvPr>
        </p:nvSpPr>
        <p:spPr>
          <a:xfrm>
            <a:off x="311700" y="643418"/>
            <a:ext cx="8520600" cy="3416400"/>
          </a:xfrm>
        </p:spPr>
        <p:txBody>
          <a:bodyPr/>
          <a:lstStyle/>
          <a:p>
            <a:pPr marL="114300" indent="0" algn="just">
              <a:buNone/>
            </a:pPr>
            <a:r>
              <a:rPr lang="fr-FR" sz="1600" dirty="0"/>
              <a:t>La PCH ne sert pas à financer un SSIAD, un SAMSAH ou un SAVS. </a:t>
            </a:r>
          </a:p>
          <a:p>
            <a:pPr marL="114300" indent="0" algn="just">
              <a:buNone/>
            </a:pPr>
            <a:r>
              <a:rPr lang="fr-FR" sz="1600" dirty="0"/>
              <a:t>Cependant un bénéficiaire de la PCH au titre de l’aide humaine peut également avoir besoin de l’intervention d’un SSIAD, d’un SAMSAH ou d’un SAVS, ou de professionnels médicaux ou paramédicaux. Dans ce cas, il est important d’articuler et de coordonner les interventions.</a:t>
            </a:r>
          </a:p>
          <a:p>
            <a:pPr marL="571500" lvl="1" indent="0" algn="just">
              <a:spcBef>
                <a:spcPts val="0"/>
              </a:spcBef>
              <a:buNone/>
            </a:pPr>
            <a:r>
              <a:rPr lang="fr-FR" sz="1600" b="1" dirty="0">
                <a:solidFill>
                  <a:schemeClr val="tx1"/>
                </a:solidFill>
                <a:effectLst/>
                <a:latin typeface="Arial Narrow" panose="020B0606020202030204" pitchFamily="34" charset="0"/>
                <a:ea typeface="MS Mincho" panose="02020609040205080304" pitchFamily="49" charset="-128"/>
                <a:cs typeface="Times New Roman" panose="02020603050405020304" pitchFamily="18" charset="0"/>
              </a:rPr>
              <a:t>Certaines CDAPH refusent, à tort, d’attribuer la PCH ou des heures de participation à la vie sociale, au motif que la personne a une orientation vers un SAVS ou un SAMSAH, ou alors répondent à une demande de PCH par un rejet et préconisent l’orientation vers un SAVS ou un SAMSAH.</a:t>
            </a:r>
          </a:p>
          <a:p>
            <a:pPr marL="571500" lvl="1" indent="0" algn="just">
              <a:spcBef>
                <a:spcPts val="0"/>
              </a:spcBef>
              <a:buNone/>
            </a:pPr>
            <a:r>
              <a:rPr lang="fr-FR" sz="1600" b="1" dirty="0">
                <a:solidFill>
                  <a:schemeClr val="tx1"/>
                </a:solidFill>
                <a:effectLst/>
                <a:latin typeface="Arial Narrow" panose="020B0606020202030204" pitchFamily="34" charset="0"/>
                <a:ea typeface="MS Mincho" panose="02020609040205080304" pitchFamily="49" charset="-128"/>
                <a:cs typeface="Times New Roman" panose="02020603050405020304" pitchFamily="18" charset="0"/>
              </a:rPr>
              <a:t>Or, il est possible de cumuler un accompagnement par un SAVS ou un SAMSAH et une PCH aides humaines.</a:t>
            </a:r>
          </a:p>
          <a:p>
            <a:pPr marL="571500" lvl="1" indent="0" algn="just">
              <a:spcBef>
                <a:spcPts val="0"/>
              </a:spcBef>
              <a:buNone/>
            </a:pPr>
            <a:r>
              <a:rPr lang="fr-FR" sz="1600" b="1" dirty="0">
                <a:solidFill>
                  <a:schemeClr val="tx1"/>
                </a:solidFill>
                <a:effectLst/>
                <a:latin typeface="Arial Narrow" panose="020B0606020202030204" pitchFamily="34" charset="0"/>
                <a:ea typeface="MS Mincho" panose="02020609040205080304" pitchFamily="49" charset="-128"/>
                <a:cs typeface="Times New Roman" panose="02020603050405020304" pitchFamily="18" charset="0"/>
              </a:rPr>
              <a:t>Le fait d’être membre d’un GEM n’a aucune incidence sur l’octroi de la PCH aide humaine. Le GEM n’a pas vocation à remplacer l’aide humaine financée par la PCH.</a:t>
            </a:r>
          </a:p>
          <a:p>
            <a:pPr marL="571500" lvl="1" indent="0" algn="just">
              <a:spcBef>
                <a:spcPts val="0"/>
              </a:spcBef>
              <a:buNone/>
            </a:pPr>
            <a:endParaRPr lang="fr-FR" sz="1400" dirty="0">
              <a:effectLst/>
              <a:latin typeface="Arial Narrow" panose="020B0606020202030204" pitchFamily="34" charset="0"/>
              <a:ea typeface="MS Mincho" panose="02020609040205080304" pitchFamily="49" charset="-128"/>
              <a:cs typeface="Times New Roman" panose="02020603050405020304" pitchFamily="18" charset="0"/>
            </a:endParaRPr>
          </a:p>
          <a:p>
            <a:pPr marL="114300" indent="0" algn="just">
              <a:buNone/>
            </a:pPr>
            <a:r>
              <a:rPr lang="fr-FR" sz="1400" dirty="0">
                <a:effectLst/>
                <a:latin typeface="Arial Narrow" panose="020B0606020202030204" pitchFamily="34" charset="0"/>
                <a:ea typeface="MS Mincho" panose="02020609040205080304" pitchFamily="49" charset="-128"/>
                <a:cs typeface="Times New Roman" panose="02020603050405020304" pitchFamily="18" charset="0"/>
              </a:rPr>
              <a:t>Guide des bonnes pratiques de l’aide à domicile par les SAAD prestataires p.8, 13,14.</a:t>
            </a:r>
          </a:p>
          <a:p>
            <a:pPr marL="114300" indent="0" algn="just">
              <a:buNone/>
            </a:pPr>
            <a:r>
              <a:rPr lang="fr-FR" sz="1400" u="sng" dirty="0">
                <a:solidFill>
                  <a:srgbClr val="0000FF"/>
                </a:solidFill>
                <a:effectLst/>
                <a:latin typeface="Arial Narrow" panose="020B0606020202030204" pitchFamily="34" charset="0"/>
                <a:ea typeface="MS Mincho" panose="02020609040205080304" pitchFamily="49" charset="-128"/>
                <a:cs typeface="Times New Roman" panose="02020603050405020304" pitchFamily="18" charset="0"/>
                <a:hlinkClick r:id="rId2"/>
              </a:rPr>
              <a:t>https://solidarites-sante.gouv.fr/IMG/pdf/20161207_-_guide_des_bonnes_pratiques_pa_ph.pdf</a:t>
            </a:r>
            <a:endParaRPr lang="fr-FR" sz="1400" dirty="0">
              <a:effectLst/>
              <a:latin typeface="Arial Narrow" panose="020B0606020202030204" pitchFamily="34" charset="0"/>
              <a:ea typeface="MS Mincho" panose="02020609040205080304" pitchFamily="49" charset="-128"/>
              <a:cs typeface="Times New Roman" panose="02020603050405020304" pitchFamily="18" charset="0"/>
            </a:endParaRPr>
          </a:p>
          <a:p>
            <a:endParaRPr lang="fr-FR" dirty="0"/>
          </a:p>
        </p:txBody>
      </p:sp>
      <p:sp>
        <p:nvSpPr>
          <p:cNvPr id="4" name="Flèche : droite 3">
            <a:extLst>
              <a:ext uri="{FF2B5EF4-FFF2-40B4-BE49-F238E27FC236}">
                <a16:creationId xmlns:a16="http://schemas.microsoft.com/office/drawing/2014/main" id="{621AA84C-C7EC-A69A-2448-68E1273FC460}"/>
              </a:ext>
            </a:extLst>
          </p:cNvPr>
          <p:cNvSpPr/>
          <p:nvPr/>
        </p:nvSpPr>
        <p:spPr>
          <a:xfrm>
            <a:off x="97365" y="4660901"/>
            <a:ext cx="315295" cy="486833"/>
          </a:xfrm>
          <a:prstGeom prst="rightArrow">
            <a:avLst/>
          </a:prstGeom>
          <a:solidFill>
            <a:srgbClr val="FF3399"/>
          </a:solidFill>
          <a:ln>
            <a:solidFill>
              <a:srgbClr val="FF3399"/>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8876152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11699" y="210872"/>
            <a:ext cx="8832301" cy="572700"/>
          </a:xfrm>
          <a:noFill/>
          <a:ln>
            <a:noFill/>
          </a:ln>
        </p:spPr>
        <p:txBody>
          <a:bodyPr lIns="91425" tIns="91425" rIns="91425" bIns="91425" anchor="t" anchorCtr="0">
            <a:noAutofit/>
          </a:bodyPr>
          <a:lstStyle/>
          <a:p>
            <a:r>
              <a:rPr lang="fr-FR" sz="1800" b="1" dirty="0">
                <a:solidFill>
                  <a:srgbClr val="00AFD4"/>
                </a:solidFill>
                <a:latin typeface="Trebuchet MS"/>
              </a:rPr>
              <a:t>Deux configurations de SAVS/SAMSAH (accompagnement / coordination)</a:t>
            </a:r>
          </a:p>
        </p:txBody>
      </p:sp>
      <p:sp>
        <p:nvSpPr>
          <p:cNvPr id="5" name="ZoneTexte 4"/>
          <p:cNvSpPr txBox="1"/>
          <p:nvPr/>
        </p:nvSpPr>
        <p:spPr>
          <a:xfrm>
            <a:off x="2131560" y="3392216"/>
            <a:ext cx="5979280" cy="160043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just"/>
            <a:r>
              <a:rPr lang="fr-FR" dirty="0"/>
              <a:t>CNSA (2008) : </a:t>
            </a:r>
          </a:p>
          <a:p>
            <a:pPr algn="just"/>
            <a:endParaRPr lang="fr-FR" dirty="0"/>
          </a:p>
          <a:p>
            <a:pPr algn="just"/>
            <a:r>
              <a:rPr lang="fr-FR" dirty="0"/>
              <a:t>- Les SAMSAH qui fonctionnent 5 jours / 7 et assurent en moyenne 1 à 2 interventions par semaine pour chaque usager ;</a:t>
            </a:r>
          </a:p>
          <a:p>
            <a:pPr algn="just"/>
            <a:endParaRPr lang="fr-FR" dirty="0"/>
          </a:p>
          <a:p>
            <a:pPr algn="just"/>
            <a:r>
              <a:rPr lang="fr-FR" dirty="0"/>
              <a:t>- Les SAMSAH qui fonctionnent 7/7j qui effectuent en moyenne 10 à 20 interventions par semaine et par usager</a:t>
            </a:r>
            <a:endParaRPr lang="fr-FR" b="1" dirty="0">
              <a:solidFill>
                <a:srgbClr val="FF2F92"/>
              </a:solidFill>
            </a:endParaRPr>
          </a:p>
        </p:txBody>
      </p:sp>
      <p:sp>
        <p:nvSpPr>
          <p:cNvPr id="7" name="ZoneTexte 6"/>
          <p:cNvSpPr txBox="1"/>
          <p:nvPr/>
        </p:nvSpPr>
        <p:spPr>
          <a:xfrm>
            <a:off x="1323975" y="846342"/>
            <a:ext cx="7467599" cy="2462213"/>
          </a:xfrm>
          <a:prstGeom prst="rect">
            <a:avLst/>
          </a:prstGeom>
          <a:noFill/>
        </p:spPr>
        <p:txBody>
          <a:bodyPr wrap="square" rtlCol="0">
            <a:spAutoFit/>
          </a:bodyPr>
          <a:lstStyle/>
          <a:p>
            <a:pPr algn="just"/>
            <a:endParaRPr lang="fr-FR" b="1" dirty="0">
              <a:solidFill>
                <a:srgbClr val="FF2F92"/>
              </a:solidFill>
            </a:endParaRPr>
          </a:p>
          <a:p>
            <a:pPr algn="just"/>
            <a:r>
              <a:rPr lang="fr-FR" b="1" dirty="0">
                <a:solidFill>
                  <a:srgbClr val="FF2F92"/>
                </a:solidFill>
              </a:rPr>
              <a:t>Deux types de SAMSAH : accompagnement et/ou coordination </a:t>
            </a:r>
          </a:p>
          <a:p>
            <a:pPr marL="285750" lvl="1" indent="-285750" algn="just">
              <a:buClr>
                <a:srgbClr val="FF2F92"/>
              </a:buClr>
              <a:buFont typeface="Wingdings" panose="05000000000000000000" pitchFamily="2" charset="2"/>
              <a:buChar char="Ø"/>
            </a:pPr>
            <a:r>
              <a:rPr lang="fr-FR" dirty="0"/>
              <a:t>L’Etat prévoyait que les SAMSAH soient un </a:t>
            </a:r>
            <a:r>
              <a:rPr lang="fr-FR" b="1" dirty="0">
                <a:solidFill>
                  <a:srgbClr val="00B0F0"/>
                </a:solidFill>
              </a:rPr>
              <a:t>outil de coordination permettant de mettre en place, et en relation, les dispositifs de droit commun, sociaux et sanitaires </a:t>
            </a:r>
            <a:r>
              <a:rPr lang="fr-FR" dirty="0"/>
              <a:t>existants, et nécessaires à un accompagnement pour bien vivre chez soi et dans la cité. Une fois avoir structuré, avec ces dispositifs, une configuration cohérente et adapté, le SAMSAH devait se retirer. </a:t>
            </a:r>
          </a:p>
          <a:p>
            <a:pPr marL="285750" lvl="1" indent="-285750" algn="just">
              <a:buClr>
                <a:srgbClr val="FF2F92"/>
              </a:buClr>
              <a:buFont typeface="Wingdings" panose="05000000000000000000" pitchFamily="2" charset="2"/>
              <a:buChar char="Ø"/>
            </a:pPr>
            <a:r>
              <a:rPr lang="fr-FR" dirty="0"/>
              <a:t>Cependant l’Etat a également doté les SAMSAH d’une mission d’accompagnement. Aussi, au lieu de jouer ce rôle de « courroie », </a:t>
            </a:r>
            <a:r>
              <a:rPr lang="fr-FR" b="1" dirty="0">
                <a:solidFill>
                  <a:srgbClr val="00B0F0"/>
                </a:solidFill>
              </a:rPr>
              <a:t>ces services ont pu être créés pour se substituer, tout ou partie, à un manque d’offre sur le territoire </a:t>
            </a:r>
            <a:r>
              <a:rPr lang="fr-FR" dirty="0"/>
              <a:t>(par exemple un manque de SAVS ou de SSIAD).</a:t>
            </a:r>
          </a:p>
        </p:txBody>
      </p:sp>
    </p:spTree>
    <p:extLst>
      <p:ext uri="{BB962C8B-B14F-4D97-AF65-F5344CB8AC3E}">
        <p14:creationId xmlns:p14="http://schemas.microsoft.com/office/powerpoint/2010/main" val="12380921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45A483F-664F-B14C-3869-E1AE62081542}"/>
              </a:ext>
            </a:extLst>
          </p:cNvPr>
          <p:cNvSpPr>
            <a:spLocks noGrp="1"/>
          </p:cNvSpPr>
          <p:nvPr>
            <p:ph type="title"/>
          </p:nvPr>
        </p:nvSpPr>
        <p:spPr/>
        <p:txBody>
          <a:bodyPr/>
          <a:lstStyle/>
          <a:p>
            <a:r>
              <a:rPr lang="fr-FR" sz="1800" b="1" dirty="0">
                <a:solidFill>
                  <a:srgbClr val="00AFD4"/>
                </a:solidFill>
                <a:latin typeface="Trebuchet MS"/>
              </a:rPr>
              <a:t>Des interventions complémentaires entre SAAD et SAVS/SAMSAH</a:t>
            </a:r>
          </a:p>
        </p:txBody>
      </p:sp>
      <p:sp>
        <p:nvSpPr>
          <p:cNvPr id="3" name="Espace réservé du texte 2">
            <a:extLst>
              <a:ext uri="{FF2B5EF4-FFF2-40B4-BE49-F238E27FC236}">
                <a16:creationId xmlns:a16="http://schemas.microsoft.com/office/drawing/2014/main" id="{450B3AD5-8ACE-AE20-0B72-E6FD30ECBDF9}"/>
              </a:ext>
            </a:extLst>
          </p:cNvPr>
          <p:cNvSpPr>
            <a:spLocks noGrp="1"/>
          </p:cNvSpPr>
          <p:nvPr>
            <p:ph type="body" idx="1"/>
          </p:nvPr>
        </p:nvSpPr>
        <p:spPr>
          <a:xfrm>
            <a:off x="311700" y="839435"/>
            <a:ext cx="8520600" cy="3416400"/>
          </a:xfrm>
        </p:spPr>
        <p:txBody>
          <a:bodyPr/>
          <a:lstStyle/>
          <a:p>
            <a:pPr indent="0">
              <a:lnSpc>
                <a:spcPct val="107000"/>
              </a:lnSpc>
              <a:spcAft>
                <a:spcPts val="800"/>
              </a:spcAft>
              <a:buNone/>
            </a:pPr>
            <a:r>
              <a:rPr lang="fr-FR" sz="1200" b="1" dirty="0">
                <a:effectLst/>
                <a:latin typeface="Times New Roman" panose="02020603050405020304" pitchFamily="18" charset="0"/>
                <a:ea typeface="Times New Roman" panose="02020603050405020304" pitchFamily="18" charset="0"/>
                <a:cs typeface="Times New Roman" panose="02020603050405020304" pitchFamily="18" charset="0"/>
              </a:rPr>
              <a:t>Les SAAD et SAVS/SAMSAH ne se différencient pas nécessairement sur leur activité, mais sur leur posture qui se traduit par :</a:t>
            </a:r>
            <a:endParaRPr lang="fr-FR" sz="1200" b="1"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buFontTx/>
              <a:buChar char="-"/>
            </a:pPr>
            <a:r>
              <a:rPr lang="fr-FR" sz="1200" b="1" i="1" dirty="0">
                <a:solidFill>
                  <a:srgbClr val="00B0F0"/>
                </a:solidFill>
                <a:latin typeface="Calibri" panose="020F0502020204030204" pitchFamily="34" charset="0"/>
                <a:ea typeface="Calibri" panose="020F0502020204030204" pitchFamily="34" charset="0"/>
                <a:cs typeface="Arial" panose="020B0604020202020204" pitchFamily="34" charset="0"/>
              </a:rPr>
              <a:t>Un objectif d'intervention différent</a:t>
            </a:r>
            <a:r>
              <a:rPr lang="fr-FR" sz="1200" dirty="0">
                <a:effectLst/>
                <a:latin typeface="Times New Roman" panose="02020603050405020304" pitchFamily="18" charset="0"/>
                <a:ea typeface="Times New Roman" panose="02020603050405020304" pitchFamily="18" charset="0"/>
                <a:cs typeface="Times New Roman" panose="02020603050405020304" pitchFamily="18" charset="0"/>
              </a:rPr>
              <a:t> : aide à l'autonomisation (SAVS/SAMSAH) VS aide à l'autonomisation et compensation (SAAD)</a:t>
            </a:r>
            <a:endParaRPr lang="fr-FR" sz="1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buFontTx/>
              <a:buChar char="-"/>
            </a:pPr>
            <a:r>
              <a:rPr lang="fr-FR" sz="1200" b="1" i="1" dirty="0">
                <a:solidFill>
                  <a:srgbClr val="00B0F0"/>
                </a:solidFill>
                <a:latin typeface="Calibri" panose="020F0502020204030204" pitchFamily="34" charset="0"/>
                <a:ea typeface="Calibri" panose="020F0502020204030204" pitchFamily="34" charset="0"/>
                <a:cs typeface="Arial" panose="020B0604020202020204" pitchFamily="34" charset="0"/>
              </a:rPr>
              <a:t>Les professionnels sont différents </a:t>
            </a:r>
            <a:r>
              <a:rPr lang="fr-FR" sz="1200" dirty="0">
                <a:effectLst/>
                <a:latin typeface="Times New Roman" panose="02020603050405020304" pitchFamily="18" charset="0"/>
                <a:ea typeface="Times New Roman" panose="02020603050405020304" pitchFamily="18" charset="0"/>
                <a:cs typeface="Times New Roman" panose="02020603050405020304" pitchFamily="18" charset="0"/>
              </a:rPr>
              <a:t>: équipe pluridisciplinaire (SAVS/SAMSAH) VS intervenant aide à domicile (SAAD)</a:t>
            </a:r>
            <a:endParaRPr lang="fr-FR" sz="1200" dirty="0">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07000"/>
              </a:lnSpc>
              <a:spcAft>
                <a:spcPts val="800"/>
              </a:spcAft>
              <a:buFontTx/>
              <a:buChar char="-"/>
            </a:pPr>
            <a:r>
              <a:rPr lang="fr-FR" sz="1200" b="1" i="1" dirty="0">
                <a:solidFill>
                  <a:srgbClr val="00B0F0"/>
                </a:solidFill>
                <a:latin typeface="Calibri" panose="020F0502020204030204" pitchFamily="34" charset="0"/>
                <a:ea typeface="Calibri" panose="020F0502020204030204" pitchFamily="34" charset="0"/>
                <a:cs typeface="Arial" panose="020B0604020202020204" pitchFamily="34" charset="0"/>
              </a:rPr>
              <a:t>Des fonctions différentes : </a:t>
            </a:r>
            <a:r>
              <a:rPr lang="fr-FR" sz="1200" dirty="0">
                <a:effectLst/>
                <a:latin typeface="Times New Roman" panose="02020603050405020304" pitchFamily="18" charset="0"/>
                <a:ea typeface="Times New Roman" panose="02020603050405020304" pitchFamily="18" charset="0"/>
                <a:cs typeface="Times New Roman" panose="02020603050405020304" pitchFamily="18" charset="0"/>
              </a:rPr>
              <a:t>coordination et formalisation du projet (SAVS/SAMSAH) VS mise en œuvre du projet (SAAD)</a:t>
            </a:r>
          </a:p>
          <a:p>
            <a:pPr algn="just">
              <a:lnSpc>
                <a:spcPct val="107000"/>
              </a:lnSpc>
              <a:spcAft>
                <a:spcPts val="800"/>
              </a:spcAft>
              <a:buFontTx/>
              <a:buChar char="-"/>
            </a:pPr>
            <a:r>
              <a:rPr lang="fr-FR" sz="1200" b="1" i="1" dirty="0">
                <a:solidFill>
                  <a:srgbClr val="00B0F0"/>
                </a:solidFill>
                <a:latin typeface="Calibri" panose="020F0502020204030204" pitchFamily="34" charset="0"/>
                <a:ea typeface="Calibri" panose="020F0502020204030204" pitchFamily="34" charset="0"/>
                <a:cs typeface="Arial" panose="020B0604020202020204" pitchFamily="34" charset="0"/>
              </a:rPr>
              <a:t>Des rythmes d'accompagnement différentes </a:t>
            </a:r>
            <a:r>
              <a:rPr lang="fr-FR" sz="1200" dirty="0">
                <a:effectLst/>
                <a:latin typeface="Times New Roman" panose="02020603050405020304" pitchFamily="18" charset="0"/>
                <a:ea typeface="Times New Roman" panose="02020603050405020304" pitchFamily="18" charset="0"/>
                <a:cs typeface="Times New Roman" panose="02020603050405020304" pitchFamily="18" charset="0"/>
              </a:rPr>
              <a:t>: semaine en journée (SAVS/SAMSAH) VS semaine-weekend-journée-soirée (SAAD)  </a:t>
            </a:r>
            <a:endParaRPr lang="fr-FR" sz="1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buFontTx/>
              <a:buChar char="-"/>
            </a:pPr>
            <a:r>
              <a:rPr lang="fr-FR" sz="1200" b="1" i="1" dirty="0">
                <a:solidFill>
                  <a:srgbClr val="00B0F0"/>
                </a:solidFill>
                <a:latin typeface="Calibri" panose="020F0502020204030204" pitchFamily="34" charset="0"/>
                <a:ea typeface="Calibri" panose="020F0502020204030204" pitchFamily="34" charset="0"/>
                <a:cs typeface="Arial" panose="020B0604020202020204" pitchFamily="34" charset="0"/>
              </a:rPr>
              <a:t>Une intensité de l'accompagnement différente </a:t>
            </a:r>
            <a:r>
              <a:rPr lang="fr-FR" sz="1200" dirty="0">
                <a:effectLst/>
                <a:latin typeface="Times New Roman" panose="02020603050405020304" pitchFamily="18" charset="0"/>
                <a:ea typeface="Times New Roman" panose="02020603050405020304" pitchFamily="18" charset="0"/>
                <a:cs typeface="Times New Roman" panose="02020603050405020304" pitchFamily="18" charset="0"/>
              </a:rPr>
              <a:t>: intervention ponctuelle (par exemple : 1 fois tous les 7 ou 15 jours - SAVS/SAMSAH) VS intervention quotidienne (par exemple tous les jours ou tous les deux jours (SAAD)</a:t>
            </a:r>
          </a:p>
          <a:p>
            <a:pPr algn="just">
              <a:lnSpc>
                <a:spcPct val="107000"/>
              </a:lnSpc>
              <a:spcAft>
                <a:spcPts val="800"/>
              </a:spcAft>
              <a:buFontTx/>
              <a:buChar char="-"/>
            </a:pPr>
            <a:r>
              <a:rPr lang="fr-FR" sz="1200" b="1" i="1" dirty="0">
                <a:solidFill>
                  <a:srgbClr val="00B0F0"/>
                </a:solidFill>
                <a:latin typeface="Calibri" panose="020F0502020204030204" pitchFamily="34" charset="0"/>
                <a:ea typeface="Calibri" panose="020F0502020204030204" pitchFamily="34" charset="0"/>
                <a:cs typeface="Arial" panose="020B0604020202020204" pitchFamily="34" charset="0"/>
              </a:rPr>
              <a:t>Une complexité des tâches différentes</a:t>
            </a:r>
            <a:r>
              <a:rPr lang="fr-FR" sz="1200" dirty="0">
                <a:effectLst/>
                <a:latin typeface="Times New Roman" panose="02020603050405020304" pitchFamily="18" charset="0"/>
                <a:ea typeface="Times New Roman" panose="02020603050405020304" pitchFamily="18" charset="0"/>
                <a:cs typeface="Times New Roman" panose="02020603050405020304" pitchFamily="18" charset="0"/>
              </a:rPr>
              <a:t> (dépend de la taille du plan de compensation et de l'organisation des services) : accompagne l'ensemble du processus d'une activité (SAVS/SASAMH) VS accompagne une partie de l'activité (SAAD)</a:t>
            </a:r>
            <a:endParaRPr lang="fr-FR" sz="1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buFontTx/>
              <a:buChar char="-"/>
            </a:pPr>
            <a:r>
              <a:rPr lang="fr-FR" sz="1200" b="1" i="1" dirty="0">
                <a:solidFill>
                  <a:srgbClr val="00B0F0"/>
                </a:solidFill>
                <a:latin typeface="Calibri" panose="020F0502020204030204" pitchFamily="34" charset="0"/>
                <a:ea typeface="Calibri" panose="020F0502020204030204" pitchFamily="34" charset="0"/>
                <a:cs typeface="Arial" panose="020B0604020202020204" pitchFamily="34" charset="0"/>
              </a:rPr>
              <a:t>Des fonctions ressources différentes </a:t>
            </a:r>
            <a:r>
              <a:rPr lang="fr-FR" sz="1200" dirty="0">
                <a:effectLst/>
                <a:latin typeface="Times New Roman" panose="02020603050405020304" pitchFamily="18" charset="0"/>
                <a:ea typeface="Times New Roman" panose="02020603050405020304" pitchFamily="18" charset="0"/>
                <a:cs typeface="Times New Roman" panose="02020603050405020304" pitchFamily="18" charset="0"/>
              </a:rPr>
              <a:t>: appréhension globale de la situation (SAVS/SASAMH) VS remontée d'information sur le quotidien et l'évolution de la situation (SAAD)</a:t>
            </a:r>
          </a:p>
          <a:p>
            <a:pPr algn="just">
              <a:lnSpc>
                <a:spcPct val="107000"/>
              </a:lnSpc>
              <a:spcAft>
                <a:spcPts val="800"/>
              </a:spcAft>
              <a:buFontTx/>
              <a:buChar char="-"/>
            </a:pPr>
            <a:r>
              <a:rPr lang="fr-FR" sz="1200" b="1" i="1" dirty="0">
                <a:solidFill>
                  <a:srgbClr val="00B0F0"/>
                </a:solidFill>
                <a:latin typeface="Calibri" panose="020F0502020204030204" pitchFamily="34" charset="0"/>
                <a:ea typeface="Calibri" panose="020F0502020204030204" pitchFamily="34" charset="0"/>
                <a:cs typeface="Arial" panose="020B0604020202020204" pitchFamily="34" charset="0"/>
              </a:rPr>
              <a:t>Durée de l’accompagnement différente : </a:t>
            </a:r>
            <a:r>
              <a:rPr lang="fr-FR" sz="1200" dirty="0">
                <a:latin typeface="Times New Roman" panose="02020603050405020304" pitchFamily="18" charset="0"/>
                <a:ea typeface="Calibri" panose="020F0502020204030204" pitchFamily="34" charset="0"/>
                <a:cs typeface="Times New Roman" panose="02020603050405020304" pitchFamily="18" charset="0"/>
              </a:rPr>
              <a:t>La</a:t>
            </a:r>
            <a:r>
              <a:rPr lang="fr-FR" sz="1200" dirty="0">
                <a:effectLst/>
                <a:latin typeface="Times New Roman" panose="02020603050405020304" pitchFamily="18" charset="0"/>
                <a:ea typeface="Times New Roman" panose="02020603050405020304" pitchFamily="18" charset="0"/>
                <a:cs typeface="Times New Roman" panose="02020603050405020304" pitchFamily="18" charset="0"/>
              </a:rPr>
              <a:t> vocation des SAVS/SAMSAH est d'être provisoire en identifiant les moyens qui permettront à la personne de vivre de manière autonome dans son logement. Les SAAD ont un objectif plus pérenne</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marL="114300" indent="0">
              <a:buNone/>
            </a:pPr>
            <a:endParaRPr lang="fr-FR" dirty="0"/>
          </a:p>
        </p:txBody>
      </p:sp>
    </p:spTree>
    <p:extLst>
      <p:ext uri="{BB962C8B-B14F-4D97-AF65-F5344CB8AC3E}">
        <p14:creationId xmlns:p14="http://schemas.microsoft.com/office/powerpoint/2010/main" val="221087827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g1874a5bb8f8_0_154"/>
          <p:cNvSpPr txBox="1">
            <a:spLocks noGrp="1"/>
          </p:cNvSpPr>
          <p:nvPr>
            <p:ph type="title"/>
          </p:nvPr>
        </p:nvSpPr>
        <p:spPr>
          <a:xfrm>
            <a:off x="323852" y="274296"/>
            <a:ext cx="8735483" cy="2622150"/>
          </a:xfrm>
          <a:prstGeom prst="rect">
            <a:avLst/>
          </a:prstGeom>
          <a:noFill/>
          <a:ln>
            <a:noFill/>
          </a:ln>
        </p:spPr>
        <p:txBody>
          <a:bodyPr spcFirstLastPara="1" wrap="square" lIns="68569" tIns="34275" rIns="68569" bIns="34275" numCol="1" anchor="ctr" anchorCtr="0">
            <a:normAutofit fontScale="90000"/>
          </a:bodyPr>
          <a:lstStyle/>
          <a:p>
            <a:endParaRPr sz="2700" b="1" dirty="0">
              <a:solidFill>
                <a:srgbClr val="EB2F8C"/>
              </a:solidFill>
              <a:latin typeface="Trebuchet MS"/>
              <a:ea typeface="Trebuchet MS"/>
              <a:cs typeface="Trebuchet MS"/>
              <a:sym typeface="Trebuchet MS"/>
            </a:endParaRPr>
          </a:p>
          <a:p>
            <a:endParaRPr sz="2700" b="1" dirty="0">
              <a:solidFill>
                <a:srgbClr val="EB2F8C"/>
              </a:solidFill>
              <a:latin typeface="Trebuchet MS"/>
              <a:ea typeface="Trebuchet MS"/>
              <a:cs typeface="Trebuchet MS"/>
              <a:sym typeface="Trebuchet MS"/>
            </a:endParaRPr>
          </a:p>
          <a:p>
            <a:endParaRPr sz="2700" b="1" dirty="0">
              <a:solidFill>
                <a:srgbClr val="EB2F8C"/>
              </a:solidFill>
              <a:latin typeface="Trebuchet MS"/>
              <a:ea typeface="Trebuchet MS"/>
              <a:cs typeface="Trebuchet MS"/>
              <a:sym typeface="Trebuchet MS"/>
            </a:endParaRPr>
          </a:p>
          <a:p>
            <a:endParaRPr sz="2700" b="1" dirty="0">
              <a:solidFill>
                <a:srgbClr val="EB2F8C"/>
              </a:solidFill>
              <a:latin typeface="Trebuchet MS"/>
              <a:ea typeface="Trebuchet MS"/>
              <a:cs typeface="Trebuchet MS"/>
              <a:sym typeface="Trebuchet MS"/>
            </a:endParaRPr>
          </a:p>
          <a:p>
            <a:endParaRPr sz="2700" b="1" dirty="0">
              <a:solidFill>
                <a:srgbClr val="EB2F8C"/>
              </a:solidFill>
              <a:latin typeface="Trebuchet MS"/>
              <a:ea typeface="Trebuchet MS"/>
              <a:cs typeface="Trebuchet MS"/>
              <a:sym typeface="Trebuchet MS"/>
            </a:endParaRPr>
          </a:p>
          <a:p>
            <a:endParaRPr sz="2700" b="1" dirty="0">
              <a:solidFill>
                <a:srgbClr val="EB2F8C"/>
              </a:solidFill>
              <a:latin typeface="Trebuchet MS"/>
              <a:ea typeface="Trebuchet MS"/>
              <a:cs typeface="Trebuchet MS"/>
              <a:sym typeface="Trebuchet MS"/>
            </a:endParaRPr>
          </a:p>
          <a:p>
            <a:endParaRPr sz="2700" b="1" dirty="0">
              <a:solidFill>
                <a:srgbClr val="EB2F8C"/>
              </a:solidFill>
              <a:latin typeface="Trebuchet MS"/>
              <a:ea typeface="Trebuchet MS"/>
              <a:cs typeface="Trebuchet MS"/>
              <a:sym typeface="Trebuchet MS"/>
            </a:endParaRPr>
          </a:p>
          <a:p>
            <a:endParaRPr sz="2700" b="1" dirty="0">
              <a:solidFill>
                <a:srgbClr val="EB2F8C"/>
              </a:solidFill>
              <a:latin typeface="Trebuchet MS"/>
              <a:ea typeface="Trebuchet MS"/>
              <a:cs typeface="Trebuchet MS"/>
              <a:sym typeface="Trebuchet MS"/>
            </a:endParaRPr>
          </a:p>
          <a:p>
            <a:endParaRPr sz="2700" b="1" dirty="0">
              <a:solidFill>
                <a:srgbClr val="EB2F8C"/>
              </a:solidFill>
              <a:latin typeface="Trebuchet MS"/>
              <a:ea typeface="Trebuchet MS"/>
              <a:cs typeface="Trebuchet MS"/>
              <a:sym typeface="Trebuchet MS"/>
            </a:endParaRPr>
          </a:p>
          <a:p>
            <a:endParaRPr sz="2700" b="1" dirty="0">
              <a:solidFill>
                <a:srgbClr val="EB2F8C"/>
              </a:solidFill>
              <a:latin typeface="Trebuchet MS"/>
              <a:ea typeface="Trebuchet MS"/>
              <a:cs typeface="Trebuchet MS"/>
              <a:sym typeface="Trebuchet MS"/>
            </a:endParaRPr>
          </a:p>
          <a:p>
            <a:endParaRPr sz="2700" b="1" dirty="0">
              <a:solidFill>
                <a:srgbClr val="EB2F8C"/>
              </a:solidFill>
              <a:latin typeface="Trebuchet MS"/>
              <a:ea typeface="Trebuchet MS"/>
              <a:cs typeface="Trebuchet MS"/>
              <a:sym typeface="Trebuchet MS"/>
            </a:endParaRPr>
          </a:p>
          <a:p>
            <a:endParaRPr sz="2700" b="1" dirty="0">
              <a:solidFill>
                <a:srgbClr val="EB2F8C"/>
              </a:solidFill>
              <a:latin typeface="Trebuchet MS"/>
              <a:ea typeface="Trebuchet MS"/>
              <a:cs typeface="Trebuchet MS"/>
              <a:sym typeface="Trebuchet MS"/>
            </a:endParaRPr>
          </a:p>
          <a:p>
            <a:r>
              <a:rPr lang="fr-FR" sz="2700" b="1" dirty="0">
                <a:solidFill>
                  <a:srgbClr val="EB2F8C"/>
                </a:solidFill>
                <a:latin typeface="Trebuchet MS"/>
                <a:ea typeface="Trebuchet MS"/>
                <a:cs typeface="Trebuchet MS"/>
                <a:sym typeface="Trebuchet MS"/>
              </a:rPr>
              <a:t>Un exemple de </a:t>
            </a:r>
            <a:r>
              <a:rPr lang="fr-FR" sz="2700" b="1" dirty="0" err="1">
                <a:solidFill>
                  <a:srgbClr val="EB2F8C"/>
                </a:solidFill>
                <a:latin typeface="Trebuchet MS"/>
                <a:ea typeface="Trebuchet MS"/>
                <a:cs typeface="Trebuchet MS"/>
                <a:sym typeface="Trebuchet MS"/>
              </a:rPr>
              <a:t>copération</a:t>
            </a:r>
            <a:r>
              <a:rPr lang="fr-FR" sz="2700" b="1" dirty="0">
                <a:solidFill>
                  <a:srgbClr val="EB2F8C"/>
                </a:solidFill>
                <a:latin typeface="Trebuchet MS"/>
                <a:ea typeface="Trebuchet MS"/>
                <a:cs typeface="Trebuchet MS"/>
                <a:sym typeface="Trebuchet MS"/>
              </a:rPr>
              <a:t> entre SAAD et SAMSAH</a:t>
            </a:r>
            <a:endParaRPr sz="2700" b="1" dirty="0">
              <a:solidFill>
                <a:srgbClr val="EB2F8C"/>
              </a:solidFill>
              <a:latin typeface="Trebuchet MS"/>
              <a:ea typeface="Trebuchet MS"/>
              <a:cs typeface="Trebuchet MS"/>
              <a:sym typeface="Trebuchet MS"/>
            </a:endParaRPr>
          </a:p>
          <a:p>
            <a:pPr>
              <a:lnSpc>
                <a:spcPct val="100000"/>
              </a:lnSpc>
            </a:pPr>
            <a:br>
              <a:rPr lang="fr-FR" sz="2033" b="1" dirty="0">
                <a:solidFill>
                  <a:srgbClr val="EB2F8C"/>
                </a:solidFill>
                <a:latin typeface="Trebuchet MS"/>
                <a:ea typeface="Trebuchet MS"/>
                <a:cs typeface="Trebuchet MS"/>
                <a:sym typeface="Trebuchet MS"/>
              </a:rPr>
            </a:br>
            <a:r>
              <a:rPr lang="fr-FR" sz="1800" dirty="0">
                <a:latin typeface="Trebuchet MS"/>
                <a:sym typeface="Trebuchet MS"/>
              </a:rPr>
              <a:t>Monsieur P a une schizophrénie. Il est accompagné par un SAAD et un SAMSAH. </a:t>
            </a:r>
            <a:br>
              <a:rPr lang="fr-FR" sz="1800" dirty="0">
                <a:latin typeface="Trebuchet MS"/>
                <a:sym typeface="Trebuchet MS"/>
              </a:rPr>
            </a:br>
            <a:r>
              <a:rPr lang="fr-FR" sz="1800" dirty="0">
                <a:latin typeface="Trebuchet MS"/>
                <a:sym typeface="Trebuchet MS"/>
              </a:rPr>
              <a:t>Ces deux services interviennent pour soutenir l’autonomie de Monsieur P dans son suivi budgétaire et ses démarches administratives.</a:t>
            </a:r>
            <a:br>
              <a:rPr lang="fr-FR" sz="1800" dirty="0">
                <a:latin typeface="Trebuchet MS"/>
                <a:sym typeface="Trebuchet MS"/>
              </a:rPr>
            </a:br>
            <a:br>
              <a:rPr lang="fr-FR" sz="1800" dirty="0">
                <a:latin typeface="Trebuchet MS"/>
                <a:sym typeface="Trebuchet MS"/>
              </a:rPr>
            </a:br>
            <a:r>
              <a:rPr lang="fr-FR" sz="1800" dirty="0">
                <a:latin typeface="Trebuchet MS"/>
                <a:sym typeface="Trebuchet MS"/>
              </a:rPr>
              <a:t>Ils proposent néanmoins des </a:t>
            </a:r>
            <a:r>
              <a:rPr lang="fr-FR" sz="1800" b="1" dirty="0">
                <a:solidFill>
                  <a:srgbClr val="00AFD4"/>
                </a:solidFill>
                <a:latin typeface="Trebuchet MS"/>
                <a:sym typeface="Trebuchet MS"/>
              </a:rPr>
              <a:t>interventions différentes </a:t>
            </a:r>
            <a:r>
              <a:rPr lang="fr-FR" sz="1800" dirty="0">
                <a:solidFill>
                  <a:schemeClr val="tx1"/>
                </a:solidFill>
                <a:latin typeface="Trebuchet MS"/>
                <a:sym typeface="Trebuchet MS"/>
              </a:rPr>
              <a:t>: le SAAD intervient en proximité dans des actes de la vie de tous les jours et gère le planning des interventions alors que le SAMSAH guide et supervise le contenu de l’intervention de l’auxiliaire qui intervient à domicile </a:t>
            </a:r>
            <a:br>
              <a:rPr lang="fr-FR" sz="1800" dirty="0">
                <a:solidFill>
                  <a:schemeClr val="tx1"/>
                </a:solidFill>
                <a:latin typeface="Trebuchet MS"/>
                <a:sym typeface="Trebuchet MS"/>
              </a:rPr>
            </a:br>
            <a:br>
              <a:rPr lang="fr-FR" sz="1800" dirty="0">
                <a:solidFill>
                  <a:schemeClr val="tx1"/>
                </a:solidFill>
                <a:latin typeface="Trebuchet MS"/>
                <a:sym typeface="Trebuchet MS"/>
              </a:rPr>
            </a:br>
            <a:r>
              <a:rPr lang="fr-FR" sz="1800" dirty="0">
                <a:solidFill>
                  <a:schemeClr val="tx1"/>
                </a:solidFill>
                <a:latin typeface="Trebuchet MS"/>
                <a:sym typeface="Trebuchet MS"/>
              </a:rPr>
              <a:t>Les </a:t>
            </a:r>
            <a:r>
              <a:rPr lang="fr-FR" sz="1800" b="1" dirty="0">
                <a:solidFill>
                  <a:srgbClr val="00AFD4"/>
                </a:solidFill>
                <a:latin typeface="Trebuchet MS"/>
                <a:sym typeface="Trebuchet MS"/>
              </a:rPr>
              <a:t>professionnels sont également différents : </a:t>
            </a:r>
            <a:r>
              <a:rPr lang="fr-FR" sz="1800" dirty="0">
                <a:latin typeface="Trebuchet MS"/>
                <a:sym typeface="Trebuchet MS"/>
              </a:rPr>
              <a:t>Cet appui est fait par un conseiller en économie sociale et familiale (CESF) qui travaille dans l’équipe pluridisciplinaire du SAMSAH. Cet appui se fait auprès de plusieurs auxiliaires de vie du SAAD.</a:t>
            </a:r>
            <a:br>
              <a:rPr lang="fr-FR" sz="1800" dirty="0">
                <a:latin typeface="Trebuchet MS"/>
                <a:sym typeface="Trebuchet MS"/>
              </a:rPr>
            </a:br>
            <a:br>
              <a:rPr lang="fr-FR" sz="1800" dirty="0">
                <a:latin typeface="Trebuchet MS"/>
                <a:sym typeface="Trebuchet MS"/>
              </a:rPr>
            </a:br>
            <a:r>
              <a:rPr lang="fr-FR" sz="1800" dirty="0">
                <a:latin typeface="Trebuchet MS"/>
                <a:sym typeface="Trebuchet MS"/>
              </a:rPr>
              <a:t>Le </a:t>
            </a:r>
            <a:r>
              <a:rPr lang="fr-FR" sz="1800" b="1" dirty="0">
                <a:solidFill>
                  <a:srgbClr val="00AFD4"/>
                </a:solidFill>
                <a:latin typeface="Trebuchet MS"/>
                <a:sym typeface="Trebuchet MS"/>
              </a:rPr>
              <a:t>rythme des interventions est également différents </a:t>
            </a:r>
            <a:r>
              <a:rPr lang="fr-FR" sz="1800" dirty="0">
                <a:latin typeface="Trebuchet MS"/>
                <a:sym typeface="Trebuchet MS"/>
              </a:rPr>
              <a:t>: </a:t>
            </a:r>
            <a:r>
              <a:rPr lang="fr-FR" sz="1783" dirty="0">
                <a:latin typeface="Trebuchet MS"/>
                <a:ea typeface="Trebuchet MS"/>
                <a:cs typeface="Trebuchet MS"/>
                <a:sym typeface="Trebuchet MS"/>
              </a:rPr>
              <a:t>Le SAAD intervient de 18h à 21h deux fois par semaine. Le CESF peut se rendre à domicile, mais il prend surtout du temps avec l’auxiliaire pour l’aider à monter en compétence, identifier les points d’attention à avoir, trouver le bon positionnement et trouver des stratégies d’adaptation. </a:t>
            </a:r>
            <a:br>
              <a:rPr lang="fr-FR" sz="1783" dirty="0">
                <a:latin typeface="Trebuchet MS"/>
                <a:ea typeface="Trebuchet MS"/>
                <a:cs typeface="Trebuchet MS"/>
                <a:sym typeface="Trebuchet MS"/>
              </a:rPr>
            </a:br>
            <a:endParaRPr sz="1950" dirty="0">
              <a:latin typeface="Trebuchet MS"/>
              <a:ea typeface="Trebuchet MS"/>
              <a:cs typeface="Trebuchet MS"/>
              <a:sym typeface="Trebuchet MS"/>
            </a:endParaRPr>
          </a:p>
          <a:p>
            <a:pPr algn="just">
              <a:lnSpc>
                <a:spcPct val="115000"/>
              </a:lnSpc>
            </a:pPr>
            <a:endParaRPr sz="1950" dirty="0">
              <a:latin typeface="Trebuchet MS"/>
              <a:ea typeface="Trebuchet MS"/>
              <a:cs typeface="Trebuchet MS"/>
              <a:sym typeface="Trebuchet MS"/>
            </a:endParaRPr>
          </a:p>
          <a:p>
            <a:pPr algn="just">
              <a:lnSpc>
                <a:spcPct val="115000"/>
              </a:lnSpc>
            </a:pPr>
            <a:endParaRPr sz="1950" dirty="0">
              <a:latin typeface="Trebuchet MS"/>
              <a:ea typeface="Trebuchet MS"/>
              <a:cs typeface="Trebuchet MS"/>
              <a:sym typeface="Trebuchet MS"/>
            </a:endParaRPr>
          </a:p>
          <a:p>
            <a:pPr marL="342900" algn="just">
              <a:lnSpc>
                <a:spcPct val="115000"/>
              </a:lnSpc>
            </a:pPr>
            <a:endParaRPr sz="1950" dirty="0">
              <a:latin typeface="Trebuchet MS"/>
              <a:ea typeface="Trebuchet MS"/>
              <a:cs typeface="Trebuchet MS"/>
              <a:sym typeface="Trebuchet MS"/>
            </a:endParaRPr>
          </a:p>
          <a:p>
            <a:pPr marL="342900" algn="just"/>
            <a:endParaRPr sz="2141" dirty="0">
              <a:latin typeface="Trebuchet MS"/>
              <a:ea typeface="Trebuchet MS"/>
              <a:cs typeface="Trebuchet MS"/>
              <a:sym typeface="Trebuchet MS"/>
            </a:endParaRPr>
          </a:p>
          <a:p>
            <a:pPr marL="342900"/>
            <a:endParaRPr sz="2141" dirty="0">
              <a:latin typeface="Trebuchet MS"/>
              <a:ea typeface="Trebuchet MS"/>
              <a:cs typeface="Trebuchet MS"/>
              <a:sym typeface="Trebuchet MS"/>
            </a:endParaRPr>
          </a:p>
          <a:p>
            <a:pPr marL="342900"/>
            <a:endParaRPr sz="2141" dirty="0">
              <a:latin typeface="Trebuchet MS"/>
              <a:ea typeface="Trebuchet MS"/>
              <a:cs typeface="Trebuchet MS"/>
              <a:sym typeface="Trebuchet M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4"/>
          <p:cNvSpPr txBox="1"/>
          <p:nvPr/>
        </p:nvSpPr>
        <p:spPr>
          <a:xfrm>
            <a:off x="98300" y="657575"/>
            <a:ext cx="270300" cy="464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fr" sz="2400" b="1" i="0" u="none" strike="noStrike" cap="none">
                <a:solidFill>
                  <a:srgbClr val="FFFFFF"/>
                </a:solidFill>
                <a:latin typeface="Trebuchet MS"/>
                <a:ea typeface="Trebuchet MS"/>
                <a:cs typeface="Trebuchet MS"/>
                <a:sym typeface="Trebuchet MS"/>
              </a:rPr>
              <a:t>2</a:t>
            </a:r>
            <a:endParaRPr sz="2400" b="1" i="0" u="none" strike="noStrike" cap="none">
              <a:solidFill>
                <a:srgbClr val="FFFFFF"/>
              </a:solidFill>
              <a:latin typeface="Trebuchet MS"/>
              <a:ea typeface="Trebuchet MS"/>
              <a:cs typeface="Trebuchet MS"/>
              <a:sym typeface="Trebuchet MS"/>
            </a:endParaRPr>
          </a:p>
        </p:txBody>
      </p:sp>
      <p:sp>
        <p:nvSpPr>
          <p:cNvPr id="84" name="Google Shape;84;p14"/>
          <p:cNvSpPr txBox="1">
            <a:spLocks noGrp="1"/>
          </p:cNvSpPr>
          <p:nvPr>
            <p:ph type="title"/>
          </p:nvPr>
        </p:nvSpPr>
        <p:spPr>
          <a:xfrm>
            <a:off x="691200" y="628125"/>
            <a:ext cx="8001000" cy="493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fr" sz="2100" b="0"/>
              <a:t>2.</a:t>
            </a:r>
            <a:r>
              <a:rPr lang="fr" sz="2100"/>
              <a:t> </a:t>
            </a:r>
            <a:r>
              <a:rPr lang="fr" sz="2100" b="0">
                <a:latin typeface="Roboto Medium"/>
                <a:ea typeface="Roboto Medium"/>
                <a:cs typeface="Roboto Medium"/>
                <a:sym typeface="Roboto Medium"/>
              </a:rPr>
              <a:t>Où faire une demande de PCH ?</a:t>
            </a:r>
            <a:endParaRPr sz="2100"/>
          </a:p>
        </p:txBody>
      </p:sp>
      <p:sp>
        <p:nvSpPr>
          <p:cNvPr id="85" name="Google Shape;85;p14"/>
          <p:cNvSpPr txBox="1"/>
          <p:nvPr/>
        </p:nvSpPr>
        <p:spPr>
          <a:xfrm>
            <a:off x="4474000" y="1866900"/>
            <a:ext cx="4517400" cy="3200400"/>
          </a:xfrm>
          <a:prstGeom prst="rect">
            <a:avLst/>
          </a:prstGeom>
          <a:noFill/>
          <a:ln>
            <a:noFill/>
          </a:ln>
        </p:spPr>
        <p:txBody>
          <a:bodyPr spcFirstLastPara="1" wrap="square" lIns="91425" tIns="91425" rIns="91425" bIns="91425" anchor="ctr" anchorCtr="0">
            <a:noAutofit/>
          </a:bodyPr>
          <a:lstStyle/>
          <a:p>
            <a:pPr marL="0" lvl="0" indent="0" algn="just" rtl="0">
              <a:lnSpc>
                <a:spcPct val="115000"/>
              </a:lnSpc>
              <a:spcBef>
                <a:spcPts val="0"/>
              </a:spcBef>
              <a:spcAft>
                <a:spcPts val="0"/>
              </a:spcAft>
              <a:buNone/>
            </a:pPr>
            <a:r>
              <a:rPr lang="fr" sz="1800" b="1">
                <a:solidFill>
                  <a:srgbClr val="595959"/>
                </a:solidFill>
                <a:latin typeface="Roboto"/>
                <a:ea typeface="Roboto"/>
                <a:cs typeface="Roboto"/>
                <a:sym typeface="Roboto"/>
              </a:rPr>
              <a:t>La demande de PCH se fait en remplissant le formulaire de demande d’aide à la MDPH et en fournissant les documents nécessaires à l’évaluation de la situation.</a:t>
            </a:r>
            <a:endParaRPr sz="1800">
              <a:latin typeface="Roboto"/>
              <a:ea typeface="Roboto"/>
              <a:cs typeface="Roboto"/>
              <a:sym typeface="Roboto"/>
            </a:endParaRPr>
          </a:p>
        </p:txBody>
      </p:sp>
      <p:grpSp>
        <p:nvGrpSpPr>
          <p:cNvPr id="86" name="Google Shape;86;p14"/>
          <p:cNvGrpSpPr/>
          <p:nvPr/>
        </p:nvGrpSpPr>
        <p:grpSpPr>
          <a:xfrm>
            <a:off x="842450" y="1683950"/>
            <a:ext cx="3150125" cy="2700176"/>
            <a:chOff x="842450" y="1683950"/>
            <a:chExt cx="3150125" cy="2700176"/>
          </a:xfrm>
        </p:grpSpPr>
        <p:pic>
          <p:nvPicPr>
            <p:cNvPr id="87" name="Google Shape;87;p14"/>
            <p:cNvPicPr preferRelativeResize="0"/>
            <p:nvPr/>
          </p:nvPicPr>
          <p:blipFill>
            <a:blip r:embed="rId3">
              <a:alphaModFix/>
            </a:blip>
            <a:stretch>
              <a:fillRect/>
            </a:stretch>
          </p:blipFill>
          <p:spPr>
            <a:xfrm>
              <a:off x="842450" y="1683950"/>
              <a:ext cx="3150125" cy="2700176"/>
            </a:xfrm>
            <a:prstGeom prst="rect">
              <a:avLst/>
            </a:prstGeom>
            <a:noFill/>
            <a:ln>
              <a:noFill/>
            </a:ln>
          </p:spPr>
        </p:pic>
        <p:sp>
          <p:nvSpPr>
            <p:cNvPr id="88" name="Google Shape;88;p14"/>
            <p:cNvSpPr txBox="1"/>
            <p:nvPr/>
          </p:nvSpPr>
          <p:spPr>
            <a:xfrm>
              <a:off x="1337169" y="2577901"/>
              <a:ext cx="2160600" cy="1647600"/>
            </a:xfrm>
            <a:prstGeom prst="rect">
              <a:avLst/>
            </a:prstGeom>
            <a:noFill/>
            <a:ln>
              <a:noFill/>
            </a:ln>
            <a:effectLst>
              <a:outerShdw blurRad="57150" dist="19050" dir="5400000" algn="bl" rotWithShape="0">
                <a:srgbClr val="000000">
                  <a:alpha val="30000"/>
                </a:srgbClr>
              </a:outerShdw>
            </a:effectLst>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fr" sz="1800" b="1">
                  <a:solidFill>
                    <a:srgbClr val="FFFFFF"/>
                  </a:solidFill>
                  <a:latin typeface="Roboto"/>
                  <a:ea typeface="Roboto"/>
                  <a:cs typeface="Roboto"/>
                  <a:sym typeface="Roboto"/>
                </a:rPr>
                <a:t>MDPH</a:t>
              </a:r>
              <a:endParaRPr sz="1800">
                <a:solidFill>
                  <a:srgbClr val="FFFFFF"/>
                </a:solidFill>
                <a:latin typeface="Roboto"/>
                <a:ea typeface="Roboto"/>
                <a:cs typeface="Roboto"/>
                <a:sym typeface="Roboto"/>
              </a:endParaRPr>
            </a:p>
            <a:p>
              <a:pPr marL="0" lvl="0" indent="0" algn="ctr" rtl="0">
                <a:lnSpc>
                  <a:spcPct val="115000"/>
                </a:lnSpc>
                <a:spcBef>
                  <a:spcPts val="1000"/>
                </a:spcBef>
                <a:spcAft>
                  <a:spcPts val="0"/>
                </a:spcAft>
                <a:buNone/>
              </a:pPr>
              <a:r>
                <a:rPr lang="fr" sz="1300" b="1">
                  <a:solidFill>
                    <a:srgbClr val="FFFFFF"/>
                  </a:solidFill>
                  <a:latin typeface="Roboto"/>
                  <a:ea typeface="Roboto"/>
                  <a:cs typeface="Roboto"/>
                  <a:sym typeface="Roboto"/>
                </a:rPr>
                <a:t>Maison Départementale</a:t>
              </a:r>
              <a:endParaRPr sz="1300" b="1">
                <a:solidFill>
                  <a:srgbClr val="FFFFFF"/>
                </a:solidFill>
                <a:latin typeface="Roboto"/>
                <a:ea typeface="Roboto"/>
                <a:cs typeface="Roboto"/>
                <a:sym typeface="Roboto"/>
              </a:endParaRPr>
            </a:p>
            <a:p>
              <a:pPr marL="0" lvl="0" indent="0" algn="ctr" rtl="0">
                <a:lnSpc>
                  <a:spcPct val="115000"/>
                </a:lnSpc>
                <a:spcBef>
                  <a:spcPts val="0"/>
                </a:spcBef>
                <a:spcAft>
                  <a:spcPts val="0"/>
                </a:spcAft>
                <a:buNone/>
              </a:pPr>
              <a:r>
                <a:rPr lang="fr" sz="1300" b="1">
                  <a:solidFill>
                    <a:srgbClr val="FFFFFF"/>
                  </a:solidFill>
                  <a:latin typeface="Roboto"/>
                  <a:ea typeface="Roboto"/>
                  <a:cs typeface="Roboto"/>
                  <a:sym typeface="Roboto"/>
                </a:rPr>
                <a:t>des Personnes Handicapées</a:t>
              </a:r>
              <a:endParaRPr sz="1300" b="1">
                <a:solidFill>
                  <a:srgbClr val="FFFFFF"/>
                </a:solidFill>
                <a:latin typeface="Roboto"/>
                <a:ea typeface="Roboto"/>
                <a:cs typeface="Roboto"/>
                <a:sym typeface="Roboto"/>
              </a:endParaRPr>
            </a:p>
          </p:txBody>
        </p:sp>
      </p:gr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20"/>
          <p:cNvSpPr/>
          <p:nvPr/>
        </p:nvSpPr>
        <p:spPr>
          <a:xfrm>
            <a:off x="6757225" y="375550"/>
            <a:ext cx="2402700" cy="424500"/>
          </a:xfrm>
          <a:prstGeom prst="rect">
            <a:avLst/>
          </a:prstGeom>
          <a:solidFill>
            <a:srgbClr val="00AFD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 name="Google Shape;129;p20"/>
          <p:cNvSpPr txBox="1"/>
          <p:nvPr/>
        </p:nvSpPr>
        <p:spPr>
          <a:xfrm>
            <a:off x="22100" y="505175"/>
            <a:ext cx="647700" cy="464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fr" sz="2400" b="1" i="0" u="none" strike="noStrike" cap="none">
                <a:solidFill>
                  <a:srgbClr val="FFFFFF"/>
                </a:solidFill>
                <a:latin typeface="Trebuchet MS"/>
                <a:ea typeface="Trebuchet MS"/>
                <a:cs typeface="Trebuchet MS"/>
                <a:sym typeface="Trebuchet MS"/>
              </a:rPr>
              <a:t>14</a:t>
            </a:r>
            <a:endParaRPr sz="2400" b="1" i="0" u="none" strike="noStrike" cap="none">
              <a:solidFill>
                <a:srgbClr val="FFFFFF"/>
              </a:solidFill>
              <a:latin typeface="Trebuchet MS"/>
              <a:ea typeface="Trebuchet MS"/>
              <a:cs typeface="Trebuchet MS"/>
              <a:sym typeface="Trebuchet MS"/>
            </a:endParaRPr>
          </a:p>
        </p:txBody>
      </p:sp>
      <p:sp>
        <p:nvSpPr>
          <p:cNvPr id="130" name="Google Shape;130;p20"/>
          <p:cNvSpPr txBox="1"/>
          <p:nvPr/>
        </p:nvSpPr>
        <p:spPr>
          <a:xfrm>
            <a:off x="555481" y="2820095"/>
            <a:ext cx="2772900" cy="8799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SzPts val="1400"/>
              <a:buFont typeface="Arial"/>
              <a:buNone/>
            </a:pPr>
            <a:r>
              <a:rPr lang="fr" sz="1100" b="1">
                <a:solidFill>
                  <a:srgbClr val="00AFD2"/>
                </a:solidFill>
                <a:latin typeface="Roboto"/>
                <a:ea typeface="Roboto"/>
                <a:cs typeface="Roboto"/>
                <a:sym typeface="Roboto"/>
              </a:rPr>
              <a:t>Cyril DESJEUX</a:t>
            </a:r>
            <a:br>
              <a:rPr lang="fr" sz="1100" b="1" i="0" u="none" strike="noStrike" cap="none">
                <a:solidFill>
                  <a:srgbClr val="666666"/>
                </a:solidFill>
                <a:latin typeface="Roboto"/>
                <a:ea typeface="Roboto"/>
                <a:cs typeface="Roboto"/>
                <a:sym typeface="Roboto"/>
              </a:rPr>
            </a:br>
            <a:r>
              <a:rPr lang="fr" sz="1100">
                <a:solidFill>
                  <a:srgbClr val="666666"/>
                </a:solidFill>
                <a:latin typeface="Roboto"/>
                <a:ea typeface="Roboto"/>
                <a:cs typeface="Roboto"/>
                <a:sym typeface="Roboto"/>
              </a:rPr>
              <a:t>Directeur Scientifique </a:t>
            </a:r>
            <a:endParaRPr sz="1100">
              <a:solidFill>
                <a:srgbClr val="666666"/>
              </a:solidFill>
              <a:latin typeface="Roboto"/>
              <a:ea typeface="Roboto"/>
              <a:cs typeface="Roboto"/>
              <a:sym typeface="Roboto"/>
            </a:endParaRPr>
          </a:p>
          <a:p>
            <a:pPr marL="0" marR="0" lvl="0" indent="0" algn="ctr" rtl="0">
              <a:lnSpc>
                <a:spcPct val="115000"/>
              </a:lnSpc>
              <a:spcBef>
                <a:spcPts val="0"/>
              </a:spcBef>
              <a:spcAft>
                <a:spcPts val="0"/>
              </a:spcAft>
              <a:buClr>
                <a:srgbClr val="000000"/>
              </a:buClr>
              <a:buSzPts val="1400"/>
              <a:buFont typeface="Arial"/>
              <a:buNone/>
            </a:pPr>
            <a:r>
              <a:rPr lang="fr" sz="1100">
                <a:solidFill>
                  <a:srgbClr val="666666"/>
                </a:solidFill>
                <a:latin typeface="Roboto"/>
                <a:ea typeface="Roboto"/>
                <a:cs typeface="Roboto"/>
                <a:sym typeface="Roboto"/>
              </a:rPr>
              <a:t>Docteur en Sociologie</a:t>
            </a:r>
            <a:r>
              <a:rPr lang="fr" sz="1100" i="0" u="none" strike="noStrike" cap="none">
                <a:solidFill>
                  <a:srgbClr val="666666"/>
                </a:solidFill>
                <a:latin typeface="Roboto"/>
                <a:ea typeface="Roboto"/>
                <a:cs typeface="Roboto"/>
                <a:sym typeface="Roboto"/>
              </a:rPr>
              <a:t> </a:t>
            </a:r>
            <a:endParaRPr sz="1100" i="0" u="none" strike="noStrike" cap="none">
              <a:solidFill>
                <a:srgbClr val="666666"/>
              </a:solidFill>
              <a:latin typeface="Roboto"/>
              <a:ea typeface="Roboto"/>
              <a:cs typeface="Roboto"/>
              <a:sym typeface="Roboto"/>
            </a:endParaRPr>
          </a:p>
          <a:p>
            <a:pPr marL="0" marR="0" lvl="0" indent="0" algn="ctr" rtl="0">
              <a:lnSpc>
                <a:spcPct val="115000"/>
              </a:lnSpc>
              <a:spcBef>
                <a:spcPts val="0"/>
              </a:spcBef>
              <a:spcAft>
                <a:spcPts val="0"/>
              </a:spcAft>
              <a:buClr>
                <a:srgbClr val="000000"/>
              </a:buClr>
              <a:buSzPts val="1400"/>
              <a:buFont typeface="Arial"/>
              <a:buNone/>
            </a:pPr>
            <a:r>
              <a:rPr lang="fr" sz="1100" u="sng">
                <a:solidFill>
                  <a:schemeClr val="hlink"/>
                </a:solidFill>
                <a:latin typeface="Roboto"/>
                <a:ea typeface="Roboto"/>
                <a:cs typeface="Roboto"/>
                <a:sym typeface="Roboto"/>
                <a:hlinkClick r:id="rId3"/>
              </a:rPr>
              <a:t>cyril.desjeux</a:t>
            </a:r>
            <a:r>
              <a:rPr lang="fr" sz="1100" i="0" u="sng" strike="noStrike" cap="none">
                <a:solidFill>
                  <a:schemeClr val="hlink"/>
                </a:solidFill>
                <a:latin typeface="Roboto"/>
                <a:ea typeface="Roboto"/>
                <a:cs typeface="Roboto"/>
                <a:sym typeface="Roboto"/>
                <a:hlinkClick r:id="rId3"/>
              </a:rPr>
              <a:t>@handeo.fr</a:t>
            </a:r>
            <a:endParaRPr sz="1100" b="1" i="0" u="none" strike="noStrike" cap="none">
              <a:solidFill>
                <a:srgbClr val="666666"/>
              </a:solidFill>
              <a:latin typeface="Roboto"/>
              <a:ea typeface="Roboto"/>
              <a:cs typeface="Roboto"/>
              <a:sym typeface="Roboto"/>
            </a:endParaRPr>
          </a:p>
        </p:txBody>
      </p:sp>
      <p:sp>
        <p:nvSpPr>
          <p:cNvPr id="131" name="Google Shape;131;p20"/>
          <p:cNvSpPr txBox="1">
            <a:spLocks noGrp="1"/>
          </p:cNvSpPr>
          <p:nvPr>
            <p:ph type="title"/>
          </p:nvPr>
        </p:nvSpPr>
        <p:spPr>
          <a:xfrm>
            <a:off x="740575" y="628125"/>
            <a:ext cx="2402700" cy="493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fr" sz="2100">
                <a:latin typeface="Roboto"/>
                <a:ea typeface="Roboto"/>
                <a:cs typeface="Roboto"/>
                <a:sym typeface="Roboto"/>
              </a:rPr>
              <a:t>12. Vos contacts</a:t>
            </a:r>
            <a:endParaRPr sz="2000">
              <a:latin typeface="Roboto"/>
              <a:ea typeface="Roboto"/>
              <a:cs typeface="Roboto"/>
              <a:sym typeface="Roboto"/>
            </a:endParaRPr>
          </a:p>
        </p:txBody>
      </p:sp>
      <p:sp>
        <p:nvSpPr>
          <p:cNvPr id="132" name="Google Shape;132;p20"/>
          <p:cNvSpPr txBox="1"/>
          <p:nvPr/>
        </p:nvSpPr>
        <p:spPr>
          <a:xfrm>
            <a:off x="6825225" y="375550"/>
            <a:ext cx="3170700" cy="569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1100" b="1">
                <a:solidFill>
                  <a:schemeClr val="lt1"/>
                </a:solidFill>
                <a:latin typeface="Roboto"/>
                <a:ea typeface="Roboto"/>
                <a:cs typeface="Roboto"/>
                <a:sym typeface="Roboto"/>
              </a:rPr>
              <a:t>01 43 12 19 29 </a:t>
            </a:r>
            <a:r>
              <a:rPr lang="fr" sz="1100">
                <a:solidFill>
                  <a:schemeClr val="lt1"/>
                </a:solidFill>
                <a:latin typeface="Roboto Medium"/>
                <a:ea typeface="Roboto Medium"/>
                <a:cs typeface="Roboto Medium"/>
                <a:sym typeface="Roboto Medium"/>
              </a:rPr>
              <a:t>|</a:t>
            </a:r>
            <a:r>
              <a:rPr lang="fr" sz="1100" b="1">
                <a:solidFill>
                  <a:schemeClr val="lt1"/>
                </a:solidFill>
                <a:latin typeface="Roboto"/>
                <a:ea typeface="Roboto"/>
                <a:cs typeface="Roboto"/>
                <a:sym typeface="Roboto"/>
              </a:rPr>
              <a:t> </a:t>
            </a:r>
            <a:r>
              <a:rPr lang="fr"/>
              <a:t> </a:t>
            </a:r>
            <a:r>
              <a:rPr lang="fr" sz="1100" b="1" u="sng">
                <a:solidFill>
                  <a:schemeClr val="lt1"/>
                </a:solidFill>
                <a:latin typeface="Roboto"/>
                <a:ea typeface="Roboto"/>
                <a:cs typeface="Roboto"/>
                <a:sym typeface="Roboto"/>
                <a:hlinkClick r:id="rId4">
                  <a:extLst>
                    <a:ext uri="{A12FA001-AC4F-418D-AE19-62706E023703}">
                      <ahyp:hlinkClr xmlns:ahyp="http://schemas.microsoft.com/office/drawing/2018/hyperlinkcolor" val="tx"/>
                    </a:ext>
                  </a:extLst>
                </a:hlinkClick>
              </a:rPr>
              <a:t>www.handeo.fr</a:t>
            </a:r>
            <a:endParaRPr sz="1100" b="1">
              <a:solidFill>
                <a:schemeClr val="lt1"/>
              </a:solidFill>
              <a:latin typeface="Roboto"/>
              <a:ea typeface="Roboto"/>
              <a:cs typeface="Roboto"/>
              <a:sym typeface="Roboto"/>
            </a:endParaRPr>
          </a:p>
          <a:p>
            <a:pPr marL="0" lvl="0" indent="0" algn="l" rtl="0">
              <a:spcBef>
                <a:spcPts val="0"/>
              </a:spcBef>
              <a:spcAft>
                <a:spcPts val="0"/>
              </a:spcAft>
              <a:buNone/>
            </a:pPr>
            <a:r>
              <a:rPr lang="fr" sz="1100" b="1">
                <a:solidFill>
                  <a:schemeClr val="lt1"/>
                </a:solidFill>
                <a:latin typeface="Roboto"/>
                <a:ea typeface="Roboto"/>
                <a:cs typeface="Roboto"/>
                <a:sym typeface="Roboto"/>
              </a:rPr>
              <a:t> </a:t>
            </a:r>
            <a:endParaRPr sz="1100" b="1">
              <a:solidFill>
                <a:schemeClr val="lt1"/>
              </a:solidFill>
              <a:latin typeface="Roboto"/>
              <a:ea typeface="Roboto"/>
              <a:cs typeface="Roboto"/>
              <a:sym typeface="Roboto"/>
            </a:endParaRPr>
          </a:p>
        </p:txBody>
      </p:sp>
      <p:pic>
        <p:nvPicPr>
          <p:cNvPr id="133" name="Google Shape;133;p20"/>
          <p:cNvPicPr preferRelativeResize="0"/>
          <p:nvPr/>
        </p:nvPicPr>
        <p:blipFill>
          <a:blip r:embed="rId5">
            <a:alphaModFix/>
          </a:blip>
          <a:stretch>
            <a:fillRect/>
          </a:stretch>
        </p:blipFill>
        <p:spPr>
          <a:xfrm>
            <a:off x="944819" y="1505200"/>
            <a:ext cx="1994225" cy="1329152"/>
          </a:xfrm>
          <a:prstGeom prst="rect">
            <a:avLst/>
          </a:prstGeom>
          <a:noFill/>
          <a:ln>
            <a:noFill/>
          </a:ln>
        </p:spPr>
      </p:pic>
      <p:cxnSp>
        <p:nvCxnSpPr>
          <p:cNvPr id="134" name="Google Shape;134;p20"/>
          <p:cNvCxnSpPr/>
          <p:nvPr/>
        </p:nvCxnSpPr>
        <p:spPr>
          <a:xfrm>
            <a:off x="1066531" y="2829575"/>
            <a:ext cx="1683600" cy="9900"/>
          </a:xfrm>
          <a:prstGeom prst="straightConnector1">
            <a:avLst/>
          </a:prstGeom>
          <a:noFill/>
          <a:ln w="9525" cap="flat" cmpd="sng">
            <a:solidFill>
              <a:srgbClr val="434343"/>
            </a:solidFill>
            <a:prstDash val="solid"/>
            <a:round/>
            <a:headEnd type="none" w="med" len="med"/>
            <a:tailEnd type="none" w="med" len="med"/>
          </a:ln>
        </p:spPr>
      </p:cxnSp>
      <p:pic>
        <p:nvPicPr>
          <p:cNvPr id="135" name="Google Shape;135;p20"/>
          <p:cNvPicPr preferRelativeResize="0"/>
          <p:nvPr/>
        </p:nvPicPr>
        <p:blipFill>
          <a:blip r:embed="rId6">
            <a:alphaModFix/>
          </a:blip>
          <a:stretch>
            <a:fillRect/>
          </a:stretch>
        </p:blipFill>
        <p:spPr>
          <a:xfrm>
            <a:off x="7320401" y="910414"/>
            <a:ext cx="282038" cy="287411"/>
          </a:xfrm>
          <a:prstGeom prst="rect">
            <a:avLst/>
          </a:prstGeom>
          <a:noFill/>
          <a:ln>
            <a:noFill/>
          </a:ln>
        </p:spPr>
      </p:pic>
      <p:pic>
        <p:nvPicPr>
          <p:cNvPr id="136" name="Google Shape;136;p20"/>
          <p:cNvPicPr preferRelativeResize="0"/>
          <p:nvPr/>
        </p:nvPicPr>
        <p:blipFill>
          <a:blip r:embed="rId7">
            <a:alphaModFix/>
          </a:blip>
          <a:stretch>
            <a:fillRect/>
          </a:stretch>
        </p:blipFill>
        <p:spPr>
          <a:xfrm>
            <a:off x="7662420" y="910414"/>
            <a:ext cx="282038" cy="287411"/>
          </a:xfrm>
          <a:prstGeom prst="rect">
            <a:avLst/>
          </a:prstGeom>
          <a:noFill/>
          <a:ln>
            <a:noFill/>
          </a:ln>
        </p:spPr>
      </p:pic>
      <p:pic>
        <p:nvPicPr>
          <p:cNvPr id="137" name="Google Shape;137;p20"/>
          <p:cNvPicPr preferRelativeResize="0"/>
          <p:nvPr/>
        </p:nvPicPr>
        <p:blipFill>
          <a:blip r:embed="rId8">
            <a:alphaModFix/>
          </a:blip>
          <a:stretch>
            <a:fillRect/>
          </a:stretch>
        </p:blipFill>
        <p:spPr>
          <a:xfrm>
            <a:off x="7988562" y="910414"/>
            <a:ext cx="282038" cy="287411"/>
          </a:xfrm>
          <a:prstGeom prst="rect">
            <a:avLst/>
          </a:prstGeom>
          <a:noFill/>
          <a:ln>
            <a:noFill/>
          </a:ln>
        </p:spPr>
      </p:pic>
      <p:pic>
        <p:nvPicPr>
          <p:cNvPr id="138" name="Google Shape;138;p20"/>
          <p:cNvPicPr preferRelativeResize="0"/>
          <p:nvPr/>
        </p:nvPicPr>
        <p:blipFill>
          <a:blip r:embed="rId9">
            <a:alphaModFix/>
          </a:blip>
          <a:stretch>
            <a:fillRect/>
          </a:stretch>
        </p:blipFill>
        <p:spPr>
          <a:xfrm>
            <a:off x="8314705" y="910414"/>
            <a:ext cx="282038" cy="287411"/>
          </a:xfrm>
          <a:prstGeom prst="rect">
            <a:avLst/>
          </a:prstGeom>
          <a:noFill/>
          <a:ln>
            <a:noFill/>
          </a:ln>
        </p:spPr>
      </p:pic>
      <p:sp>
        <p:nvSpPr>
          <p:cNvPr id="139" name="Google Shape;139;p20"/>
          <p:cNvSpPr txBox="1"/>
          <p:nvPr/>
        </p:nvSpPr>
        <p:spPr>
          <a:xfrm>
            <a:off x="25" y="4771200"/>
            <a:ext cx="9144000" cy="631200"/>
          </a:xfrm>
          <a:prstGeom prst="rect">
            <a:avLst/>
          </a:prstGeom>
          <a:noFill/>
          <a:ln>
            <a:noFill/>
          </a:ln>
        </p:spPr>
        <p:txBody>
          <a:bodyPr spcFirstLastPara="1" wrap="square" lIns="91425" tIns="91425" rIns="91425" bIns="91425" anchor="t" anchorCtr="0">
            <a:spAutoFit/>
          </a:bodyPr>
          <a:lstStyle/>
          <a:p>
            <a:pPr marL="0" lvl="0" indent="0" algn="ctr" rtl="0">
              <a:lnSpc>
                <a:spcPct val="150000"/>
              </a:lnSpc>
              <a:spcBef>
                <a:spcPts val="0"/>
              </a:spcBef>
              <a:spcAft>
                <a:spcPts val="0"/>
              </a:spcAft>
              <a:buNone/>
            </a:pPr>
            <a:r>
              <a:rPr lang="fr" sz="1200">
                <a:solidFill>
                  <a:srgbClr val="000000"/>
                </a:solidFill>
                <a:latin typeface="Roboto"/>
                <a:ea typeface="Roboto"/>
                <a:cs typeface="Roboto"/>
                <a:sym typeface="Roboto"/>
              </a:rPr>
              <a:t>02 rue Mozart, 92 110 CLICHY LA GARENN</a:t>
            </a:r>
            <a:r>
              <a:rPr lang="fr" sz="1200">
                <a:latin typeface="Roboto"/>
                <a:ea typeface="Roboto"/>
                <a:cs typeface="Roboto"/>
                <a:sym typeface="Roboto"/>
              </a:rPr>
              <a:t>E</a:t>
            </a:r>
            <a:endParaRPr sz="1200">
              <a:solidFill>
                <a:srgbClr val="000000"/>
              </a:solidFill>
              <a:latin typeface="Roboto"/>
              <a:ea typeface="Roboto"/>
              <a:cs typeface="Roboto"/>
              <a:sym typeface="Roboto"/>
            </a:endParaRPr>
          </a:p>
          <a:p>
            <a:pPr marL="0" lvl="0" indent="0" algn="ctr" rtl="0">
              <a:lnSpc>
                <a:spcPct val="150000"/>
              </a:lnSpc>
              <a:spcBef>
                <a:spcPts val="0"/>
              </a:spcBef>
              <a:spcAft>
                <a:spcPts val="0"/>
              </a:spcAft>
              <a:buNone/>
            </a:pPr>
            <a:endParaRPr sz="1100">
              <a:solidFill>
                <a:srgbClr val="000000"/>
              </a:solidFill>
              <a:latin typeface="Roboto"/>
              <a:ea typeface="Roboto"/>
              <a:cs typeface="Roboto"/>
              <a:sym typeface="Roboto"/>
            </a:endParaRPr>
          </a:p>
        </p:txBody>
      </p:sp>
      <p:pic>
        <p:nvPicPr>
          <p:cNvPr id="140" name="Google Shape;140;p20"/>
          <p:cNvPicPr preferRelativeResize="0"/>
          <p:nvPr/>
        </p:nvPicPr>
        <p:blipFill>
          <a:blip r:embed="rId10">
            <a:alphaModFix/>
          </a:blip>
          <a:stretch>
            <a:fillRect/>
          </a:stretch>
        </p:blipFill>
        <p:spPr>
          <a:xfrm>
            <a:off x="4136274" y="4309707"/>
            <a:ext cx="647700" cy="461493"/>
          </a:xfrm>
          <a:prstGeom prst="rect">
            <a:avLst/>
          </a:prstGeom>
          <a:noFill/>
          <a:ln>
            <a:noFill/>
          </a:ln>
        </p:spPr>
      </p:pic>
      <p:sp>
        <p:nvSpPr>
          <p:cNvPr id="141" name="Google Shape;141;p20"/>
          <p:cNvSpPr txBox="1"/>
          <p:nvPr/>
        </p:nvSpPr>
        <p:spPr>
          <a:xfrm>
            <a:off x="5102913" y="2820095"/>
            <a:ext cx="3376800" cy="464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sz="1300">
              <a:solidFill>
                <a:srgbClr val="595959"/>
              </a:solidFill>
              <a:latin typeface="Roboto"/>
              <a:ea typeface="Roboto"/>
              <a:cs typeface="Roboto"/>
              <a:sym typeface="Roboto"/>
            </a:endParaRPr>
          </a:p>
          <a:p>
            <a:pPr marL="0" lvl="0" indent="0" algn="just" rtl="0">
              <a:spcBef>
                <a:spcPts val="0"/>
              </a:spcBef>
              <a:spcAft>
                <a:spcPts val="0"/>
              </a:spcAft>
              <a:buNone/>
            </a:pPr>
            <a:r>
              <a:rPr lang="fr" sz="1100">
                <a:solidFill>
                  <a:srgbClr val="222222"/>
                </a:solidFill>
                <a:highlight>
                  <a:srgbClr val="FFFFFF"/>
                </a:highlight>
                <a:latin typeface="Roboto"/>
                <a:ea typeface="Roboto"/>
                <a:cs typeface="Roboto"/>
                <a:sym typeface="Roboto"/>
              </a:rPr>
              <a:t>Ce décret est issu d’un travail réalisé par Autisme France, Handéo, HyperSupers TDAH France, l'UNAFAM et l'UNAPEI dans le cadre de la mission confiée à Denis Leguay sur la PCH par la secrétaire d’Etat auprès du Premier ministre chargée des personnes handicapées et le ministre de la santé. </a:t>
            </a:r>
            <a:endParaRPr sz="1300">
              <a:solidFill>
                <a:srgbClr val="595959"/>
              </a:solidFill>
              <a:latin typeface="Roboto"/>
              <a:ea typeface="Roboto"/>
              <a:cs typeface="Roboto"/>
              <a:sym typeface="Roboto"/>
            </a:endParaRPr>
          </a:p>
        </p:txBody>
      </p:sp>
      <p:pic>
        <p:nvPicPr>
          <p:cNvPr id="142" name="Google Shape;142;p20"/>
          <p:cNvPicPr preferRelativeResize="0"/>
          <p:nvPr/>
        </p:nvPicPr>
        <p:blipFill rotWithShape="1">
          <a:blip r:embed="rId11">
            <a:alphaModFix amt="80000"/>
          </a:blip>
          <a:srcRect l="65277" t="85176" r="20840" b="6080"/>
          <a:stretch/>
        </p:blipFill>
        <p:spPr>
          <a:xfrm>
            <a:off x="6122777" y="1657550"/>
            <a:ext cx="1236600" cy="1165952"/>
          </a:xfrm>
          <a:prstGeom prst="rect">
            <a:avLst/>
          </a:prstGeom>
          <a:noFill/>
          <a:ln>
            <a:noFill/>
          </a:ln>
        </p:spPr>
      </p:pic>
      <p:sp>
        <p:nvSpPr>
          <p:cNvPr id="143" name="Google Shape;143;p20"/>
          <p:cNvSpPr txBox="1"/>
          <p:nvPr/>
        </p:nvSpPr>
        <p:spPr>
          <a:xfrm>
            <a:off x="4871475" y="2820095"/>
            <a:ext cx="3739200" cy="2874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SzPts val="1400"/>
              <a:buFont typeface="Arial"/>
              <a:buNone/>
            </a:pPr>
            <a:r>
              <a:rPr lang="fr" sz="1100" b="1">
                <a:solidFill>
                  <a:srgbClr val="00AFD2"/>
                </a:solidFill>
                <a:latin typeface="Roboto"/>
                <a:ea typeface="Roboto"/>
                <a:cs typeface="Roboto"/>
                <a:sym typeface="Roboto"/>
              </a:rPr>
              <a:t>Scannez le QR code pour accéder à plus de détails </a:t>
            </a:r>
            <a:endParaRPr sz="1100" b="1" i="0" u="none" strike="noStrike" cap="none">
              <a:solidFill>
                <a:srgbClr val="666666"/>
              </a:solidFill>
              <a:latin typeface="Roboto"/>
              <a:ea typeface="Roboto"/>
              <a:cs typeface="Roboto"/>
              <a:sym typeface="Roboto"/>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5"/>
          <p:cNvSpPr txBox="1">
            <a:spLocks noGrp="1"/>
          </p:cNvSpPr>
          <p:nvPr>
            <p:ph type="title"/>
          </p:nvPr>
        </p:nvSpPr>
        <p:spPr>
          <a:xfrm>
            <a:off x="691200" y="628125"/>
            <a:ext cx="8001000" cy="493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fr" sz="2100" b="0"/>
              <a:t>3.</a:t>
            </a:r>
            <a:r>
              <a:rPr lang="fr" sz="2100"/>
              <a:t> </a:t>
            </a:r>
            <a:r>
              <a:rPr lang="fr" sz="2100" b="0">
                <a:latin typeface="Roboto Medium"/>
                <a:ea typeface="Roboto Medium"/>
                <a:cs typeface="Roboto Medium"/>
                <a:sym typeface="Roboto Medium"/>
              </a:rPr>
              <a:t>Éligibilité à la PCH</a:t>
            </a:r>
            <a:endParaRPr sz="2100"/>
          </a:p>
        </p:txBody>
      </p:sp>
      <p:pic>
        <p:nvPicPr>
          <p:cNvPr id="94" name="Google Shape;94;p15"/>
          <p:cNvPicPr preferRelativeResize="0"/>
          <p:nvPr/>
        </p:nvPicPr>
        <p:blipFill>
          <a:blip r:embed="rId3">
            <a:alphaModFix/>
          </a:blip>
          <a:stretch>
            <a:fillRect/>
          </a:stretch>
        </p:blipFill>
        <p:spPr>
          <a:xfrm>
            <a:off x="1174225" y="1308450"/>
            <a:ext cx="7405157" cy="371707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2" name="Oval 3">
            <a:extLst>
              <a:ext uri="{FF2B5EF4-FFF2-40B4-BE49-F238E27FC236}">
                <a16:creationId xmlns:a16="http://schemas.microsoft.com/office/drawing/2014/main" id="{85B9CD0B-568B-BB9B-B27F-67E03E426C4C}"/>
              </a:ext>
            </a:extLst>
          </p:cNvPr>
          <p:cNvSpPr>
            <a:spLocks noChangeArrowheads="1"/>
          </p:cNvSpPr>
          <p:nvPr/>
        </p:nvSpPr>
        <p:spPr bwMode="auto">
          <a:xfrm>
            <a:off x="2574131" y="1059657"/>
            <a:ext cx="3781425" cy="3617119"/>
          </a:xfrm>
          <a:prstGeom prst="ellipse">
            <a:avLst/>
          </a:prstGeom>
          <a:solidFill>
            <a:srgbClr val="7AB51D"/>
          </a:solidFill>
          <a:ln w="9525">
            <a:solidFill>
              <a:schemeClr val="tx1"/>
            </a:solidFill>
            <a:round/>
            <a:headEnd/>
            <a:tailEnd type="none" w="sm" len="lg"/>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sz="1050"/>
          </a:p>
        </p:txBody>
      </p:sp>
      <p:sp>
        <p:nvSpPr>
          <p:cNvPr id="3" name="Text Box 4">
            <a:extLst>
              <a:ext uri="{FF2B5EF4-FFF2-40B4-BE49-F238E27FC236}">
                <a16:creationId xmlns:a16="http://schemas.microsoft.com/office/drawing/2014/main" id="{F6EE81A8-CAB3-11F4-3063-29DD6A2ECBBF}"/>
              </a:ext>
            </a:extLst>
          </p:cNvPr>
          <p:cNvSpPr txBox="1">
            <a:spLocks noChangeArrowheads="1"/>
          </p:cNvSpPr>
          <p:nvPr/>
        </p:nvSpPr>
        <p:spPr bwMode="auto">
          <a:xfrm>
            <a:off x="3531394" y="1438275"/>
            <a:ext cx="1958579" cy="55399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type="none" w="sm" len="lg"/>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eaLnBrk="0" hangingPunct="0"/>
            <a:r>
              <a:rPr lang="fr-FR" sz="1500" dirty="0">
                <a:cs typeface="Arial" charset="0"/>
              </a:rPr>
              <a:t>20 activités pour </a:t>
            </a:r>
          </a:p>
          <a:p>
            <a:pPr eaLnBrk="0" hangingPunct="0"/>
            <a:r>
              <a:rPr lang="fr-FR" sz="1500" dirty="0">
                <a:cs typeface="Arial" charset="0"/>
              </a:rPr>
              <a:t>l</a:t>
            </a:r>
            <a:r>
              <a:rPr lang="ja-JP" altLang="fr-FR" sz="1500" dirty="0">
                <a:cs typeface="Arial" charset="0"/>
              </a:rPr>
              <a:t>’</a:t>
            </a:r>
            <a:r>
              <a:rPr lang="fr-FR" sz="1500" dirty="0">
                <a:cs typeface="Arial" charset="0"/>
              </a:rPr>
              <a:t>éligibilité à la PCH</a:t>
            </a:r>
          </a:p>
        </p:txBody>
      </p:sp>
      <p:sp>
        <p:nvSpPr>
          <p:cNvPr id="4" name="Oval 5">
            <a:extLst>
              <a:ext uri="{FF2B5EF4-FFF2-40B4-BE49-F238E27FC236}">
                <a16:creationId xmlns:a16="http://schemas.microsoft.com/office/drawing/2014/main" id="{C8D399A6-FDED-908D-134C-F6AE1180DE58}"/>
              </a:ext>
            </a:extLst>
          </p:cNvPr>
          <p:cNvSpPr>
            <a:spLocks noChangeArrowheads="1"/>
          </p:cNvSpPr>
          <p:nvPr/>
        </p:nvSpPr>
        <p:spPr bwMode="auto">
          <a:xfrm>
            <a:off x="3869532" y="2518173"/>
            <a:ext cx="1675210" cy="1674019"/>
          </a:xfrm>
          <a:prstGeom prst="ellipse">
            <a:avLst/>
          </a:prstGeom>
          <a:solidFill>
            <a:srgbClr val="F3F3F3"/>
          </a:solidFill>
          <a:ln w="57150">
            <a:solidFill>
              <a:srgbClr val="E2007A"/>
            </a:solidFill>
            <a:round/>
            <a:headEnd/>
            <a:tailEnd type="none" w="sm" len="lg"/>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0" hangingPunct="0"/>
            <a:r>
              <a:rPr lang="fr-FR" sz="1050" dirty="0">
                <a:cs typeface="Arial" charset="0"/>
              </a:rPr>
              <a:t>7 actes essentiels</a:t>
            </a:r>
          </a:p>
          <a:p>
            <a:pPr eaLnBrk="0" hangingPunct="0"/>
            <a:r>
              <a:rPr lang="fr-FR" sz="1050" dirty="0">
                <a:cs typeface="Arial" charset="0"/>
              </a:rPr>
              <a:t>de la vie ou 45 mn </a:t>
            </a:r>
          </a:p>
          <a:p>
            <a:pPr eaLnBrk="0" hangingPunct="0"/>
            <a:r>
              <a:rPr lang="fr-FR" sz="1050" dirty="0">
                <a:cs typeface="Arial" charset="0"/>
              </a:rPr>
              <a:t>(ou accès aux</a:t>
            </a:r>
          </a:p>
          <a:p>
            <a:pPr eaLnBrk="0" hangingPunct="0"/>
            <a:r>
              <a:rPr lang="fr-FR" sz="1050" dirty="0">
                <a:cs typeface="Arial" charset="0"/>
              </a:rPr>
              <a:t> forfaits cécité/surdité/</a:t>
            </a:r>
          </a:p>
          <a:p>
            <a:pPr eaLnBrk="0" hangingPunct="0"/>
            <a:r>
              <a:rPr lang="fr-FR" sz="1050" dirty="0" err="1">
                <a:cs typeface="Arial" charset="0"/>
              </a:rPr>
              <a:t>surdicécité</a:t>
            </a:r>
            <a:r>
              <a:rPr lang="fr-FR" sz="1050" dirty="0">
                <a:cs typeface="Arial" charset="0"/>
              </a:rPr>
              <a:t>)</a:t>
            </a:r>
          </a:p>
        </p:txBody>
      </p:sp>
      <p:sp>
        <p:nvSpPr>
          <p:cNvPr id="5" name="Line 6">
            <a:extLst>
              <a:ext uri="{FF2B5EF4-FFF2-40B4-BE49-F238E27FC236}">
                <a16:creationId xmlns:a16="http://schemas.microsoft.com/office/drawing/2014/main" id="{58DAC43B-91B5-28A9-6BA2-32AD2F800781}"/>
              </a:ext>
            </a:extLst>
          </p:cNvPr>
          <p:cNvSpPr>
            <a:spLocks noChangeShapeType="1"/>
          </p:cNvSpPr>
          <p:nvPr/>
        </p:nvSpPr>
        <p:spPr bwMode="auto">
          <a:xfrm flipV="1">
            <a:off x="3059907" y="3759994"/>
            <a:ext cx="917972" cy="378619"/>
          </a:xfrm>
          <a:prstGeom prst="line">
            <a:avLst/>
          </a:prstGeom>
          <a:noFill/>
          <a:ln w="28575">
            <a:solidFill>
              <a:srgbClr val="E2007A"/>
            </a:solidFill>
            <a:round/>
            <a:headEnd/>
            <a:tailEnd type="none" w="sm"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fr-FR" sz="1050"/>
          </a:p>
        </p:txBody>
      </p:sp>
      <p:sp>
        <p:nvSpPr>
          <p:cNvPr id="6" name="Text Box 7">
            <a:extLst>
              <a:ext uri="{FF2B5EF4-FFF2-40B4-BE49-F238E27FC236}">
                <a16:creationId xmlns:a16="http://schemas.microsoft.com/office/drawing/2014/main" id="{BF349843-ACCD-7754-8A99-BEBEEDFA1124}"/>
              </a:ext>
            </a:extLst>
          </p:cNvPr>
          <p:cNvSpPr txBox="1">
            <a:spLocks noChangeArrowheads="1"/>
          </p:cNvSpPr>
          <p:nvPr/>
        </p:nvSpPr>
        <p:spPr bwMode="auto">
          <a:xfrm>
            <a:off x="1257488" y="4137423"/>
            <a:ext cx="2163492" cy="553998"/>
          </a:xfrm>
          <a:prstGeom prst="rect">
            <a:avLst/>
          </a:prstGeom>
          <a:solidFill>
            <a:schemeClr val="bg1"/>
          </a:solidFill>
          <a:ln w="15875">
            <a:solidFill>
              <a:srgbClr val="E2007A"/>
            </a:solidFill>
            <a:miter lim="800000"/>
            <a:headEnd/>
            <a:tailEnd type="none" w="sm" len="lg"/>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lgn="l" eaLnBrk="0" hangingPunct="0"/>
            <a:r>
              <a:rPr lang="fr-FR" sz="1500" dirty="0">
                <a:solidFill>
                  <a:srgbClr val="E2007A"/>
                </a:solidFill>
                <a:cs typeface="Arial" charset="0"/>
              </a:rPr>
              <a:t>Accès à l</a:t>
            </a:r>
            <a:r>
              <a:rPr lang="ja-JP" altLang="fr-FR" sz="1500" dirty="0">
                <a:solidFill>
                  <a:srgbClr val="E2007A"/>
                </a:solidFill>
                <a:cs typeface="Arial" charset="0"/>
              </a:rPr>
              <a:t>’</a:t>
            </a:r>
            <a:r>
              <a:rPr lang="fr-FR" sz="1500" dirty="0">
                <a:solidFill>
                  <a:srgbClr val="E2007A"/>
                </a:solidFill>
                <a:cs typeface="Arial" charset="0"/>
              </a:rPr>
              <a:t>élément « aide humaine »</a:t>
            </a:r>
          </a:p>
        </p:txBody>
      </p:sp>
      <p:sp>
        <p:nvSpPr>
          <p:cNvPr id="7" name="Line 8">
            <a:extLst>
              <a:ext uri="{FF2B5EF4-FFF2-40B4-BE49-F238E27FC236}">
                <a16:creationId xmlns:a16="http://schemas.microsoft.com/office/drawing/2014/main" id="{8E342349-FDF9-A035-9AA2-A5594C9A5BB6}"/>
              </a:ext>
            </a:extLst>
          </p:cNvPr>
          <p:cNvSpPr>
            <a:spLocks noChangeShapeType="1"/>
          </p:cNvSpPr>
          <p:nvPr/>
        </p:nvSpPr>
        <p:spPr bwMode="auto">
          <a:xfrm flipV="1">
            <a:off x="5760244" y="1383506"/>
            <a:ext cx="540544" cy="161925"/>
          </a:xfrm>
          <a:prstGeom prst="line">
            <a:avLst/>
          </a:prstGeom>
          <a:noFill/>
          <a:ln w="19050">
            <a:solidFill>
              <a:srgbClr val="7AB51D"/>
            </a:solidFill>
            <a:round/>
            <a:headEnd/>
            <a:tailEnd type="none" w="sm"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fr-FR" sz="1050"/>
          </a:p>
        </p:txBody>
      </p:sp>
      <p:sp>
        <p:nvSpPr>
          <p:cNvPr id="8" name="Text Box 9">
            <a:extLst>
              <a:ext uri="{FF2B5EF4-FFF2-40B4-BE49-F238E27FC236}">
                <a16:creationId xmlns:a16="http://schemas.microsoft.com/office/drawing/2014/main" id="{7602BFF8-0DD1-9A04-F3D6-ADBAA3E6940C}"/>
              </a:ext>
            </a:extLst>
          </p:cNvPr>
          <p:cNvSpPr txBox="1">
            <a:spLocks noChangeArrowheads="1"/>
          </p:cNvSpPr>
          <p:nvPr/>
        </p:nvSpPr>
        <p:spPr bwMode="auto">
          <a:xfrm>
            <a:off x="6300788" y="1113235"/>
            <a:ext cx="1544012" cy="553998"/>
          </a:xfrm>
          <a:prstGeom prst="rect">
            <a:avLst/>
          </a:prstGeom>
          <a:noFill/>
          <a:ln w="9525">
            <a:solidFill>
              <a:srgbClr val="7AB51D"/>
            </a:solidFill>
            <a:miter lim="800000"/>
            <a:headEnd/>
            <a:tailEnd type="none" w="sm" len="lg"/>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eaLnBrk="0" hangingPunct="0"/>
            <a:r>
              <a:rPr lang="fr-FR" sz="1500" b="1">
                <a:solidFill>
                  <a:srgbClr val="7AB51D"/>
                </a:solidFill>
                <a:cs typeface="Arial" charset="0"/>
              </a:rPr>
              <a:t>Accès général </a:t>
            </a:r>
          </a:p>
          <a:p>
            <a:pPr eaLnBrk="0" hangingPunct="0"/>
            <a:r>
              <a:rPr lang="fr-FR" sz="1500" b="1">
                <a:solidFill>
                  <a:srgbClr val="7AB51D"/>
                </a:solidFill>
                <a:cs typeface="Arial" charset="0"/>
              </a:rPr>
              <a:t>à la PCH</a:t>
            </a:r>
          </a:p>
        </p:txBody>
      </p:sp>
      <p:sp>
        <p:nvSpPr>
          <p:cNvPr id="9" name="Rectangle 10">
            <a:extLst>
              <a:ext uri="{FF2B5EF4-FFF2-40B4-BE49-F238E27FC236}">
                <a16:creationId xmlns:a16="http://schemas.microsoft.com/office/drawing/2014/main" id="{3806F16A-C723-B2FA-B468-23AE350B9B16}"/>
              </a:ext>
            </a:extLst>
          </p:cNvPr>
          <p:cNvSpPr txBox="1">
            <a:spLocks noChangeArrowheads="1"/>
          </p:cNvSpPr>
          <p:nvPr/>
        </p:nvSpPr>
        <p:spPr>
          <a:xfrm>
            <a:off x="592337" y="478071"/>
            <a:ext cx="8229600" cy="597713"/>
          </a:xfrm>
          <a:prstGeom prst="rect">
            <a:avLst/>
          </a:prstGeom>
          <a:noFill/>
          <a:ln>
            <a:noFill/>
          </a:ln>
        </p:spPr>
        <p:txBody>
          <a:bodyPr spcFirstLastPara="1" wrap="square" lIns="91425" tIns="91425" rIns="91425" bIns="91425" anchor="b" anchorCtr="0">
            <a:normAutofit fontScale="90000"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Roboto"/>
              <a:buNone/>
              <a:defRPr sz="2800" b="0" i="0" u="none" strike="noStrike" cap="none">
                <a:solidFill>
                  <a:schemeClr val="dk1"/>
                </a:solidFill>
                <a:latin typeface="Roboto"/>
                <a:ea typeface="Roboto"/>
                <a:cs typeface="Roboto"/>
                <a:sym typeface="Roboto"/>
              </a:defRPr>
            </a:lvl1pPr>
            <a:lvl2pPr marR="0" lvl="1" algn="l" rtl="0">
              <a:lnSpc>
                <a:spcPct val="100000"/>
              </a:lnSpc>
              <a:spcBef>
                <a:spcPts val="0"/>
              </a:spcBef>
              <a:spcAft>
                <a:spcPts val="0"/>
              </a:spcAft>
              <a:buClr>
                <a:schemeClr val="dk1"/>
              </a:buClr>
              <a:buSzPts val="30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30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30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30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30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30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30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3000"/>
              <a:buFont typeface="Arial"/>
              <a:buNone/>
              <a:defRPr sz="2800" b="0" i="0" u="none" strike="noStrike" cap="none">
                <a:solidFill>
                  <a:schemeClr val="dk1"/>
                </a:solidFill>
                <a:latin typeface="Arial"/>
                <a:ea typeface="Arial"/>
                <a:cs typeface="Arial"/>
                <a:sym typeface="Arial"/>
              </a:defRPr>
            </a:lvl9pPr>
          </a:lstStyle>
          <a:p>
            <a:r>
              <a:rPr lang="fr-FR" sz="1500" dirty="0"/>
              <a:t>Critères d</a:t>
            </a:r>
            <a:r>
              <a:rPr lang="ja-JP" altLang="fr-FR" sz="1500" dirty="0"/>
              <a:t>’</a:t>
            </a:r>
            <a:r>
              <a:rPr lang="fr-FR" sz="1500" dirty="0"/>
              <a:t>accès à la PCH et à la PCH aides humaines</a:t>
            </a:r>
            <a:br>
              <a:rPr lang="fr-FR" sz="1500" dirty="0"/>
            </a:br>
            <a:r>
              <a:rPr lang="fr-FR" sz="1500" dirty="0"/>
              <a:t>d’abord être éligible à la PCH puis à la PCH aides humaines (élément 1)</a:t>
            </a:r>
          </a:p>
        </p:txBody>
      </p:sp>
    </p:spTree>
    <p:extLst>
      <p:ext uri="{BB962C8B-B14F-4D97-AF65-F5344CB8AC3E}">
        <p14:creationId xmlns:p14="http://schemas.microsoft.com/office/powerpoint/2010/main" val="27425541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8F9A1F2-E1E2-20C4-879A-DA174A40443D}"/>
              </a:ext>
            </a:extLst>
          </p:cNvPr>
          <p:cNvSpPr>
            <a:spLocks noGrp="1"/>
          </p:cNvSpPr>
          <p:nvPr>
            <p:ph type="title"/>
          </p:nvPr>
        </p:nvSpPr>
        <p:spPr/>
        <p:txBody>
          <a:bodyPr/>
          <a:lstStyle/>
          <a:p>
            <a:r>
              <a:rPr lang="fr-FR" dirty="0"/>
              <a:t>Cotation des difficultés</a:t>
            </a:r>
          </a:p>
        </p:txBody>
      </p:sp>
      <p:sp>
        <p:nvSpPr>
          <p:cNvPr id="3" name="Espace réservé du contenu 2">
            <a:extLst>
              <a:ext uri="{FF2B5EF4-FFF2-40B4-BE49-F238E27FC236}">
                <a16:creationId xmlns:a16="http://schemas.microsoft.com/office/drawing/2014/main" id="{ABC704AB-FA15-F8C2-2431-7AD42D44B709}"/>
              </a:ext>
            </a:extLst>
          </p:cNvPr>
          <p:cNvSpPr>
            <a:spLocks noGrp="1"/>
          </p:cNvSpPr>
          <p:nvPr>
            <p:ph idx="1"/>
          </p:nvPr>
        </p:nvSpPr>
        <p:spPr>
          <a:xfrm>
            <a:off x="1485900" y="1059581"/>
            <a:ext cx="6172200" cy="3776607"/>
          </a:xfrm>
        </p:spPr>
        <p:txBody>
          <a:bodyPr/>
          <a:lstStyle/>
          <a:p>
            <a:pPr marL="0" indent="0">
              <a:buNone/>
            </a:pPr>
            <a:r>
              <a:rPr lang="fr-FR" sz="1350" dirty="0"/>
              <a:t>L’éligibilité à la PCH est basée sur la cotation des capacités de la personne à réaliser une activité sans aucune aide humaine ou matérielle et dans un environnement normalisé. </a:t>
            </a:r>
          </a:p>
          <a:p>
            <a:pPr marL="0" indent="0">
              <a:buNone/>
            </a:pPr>
            <a:r>
              <a:rPr lang="fr-FR" sz="1350" dirty="0"/>
              <a:t>C’est la « capacité fonctionnelle » : capacité aussi bien physique qu’en termes de fonction mentale, cognitive ou psychique à pouvoir  initier et / ou réaliser une activité.</a:t>
            </a:r>
          </a:p>
          <a:p>
            <a:pPr marL="0" indent="0">
              <a:buNone/>
            </a:pPr>
            <a:r>
              <a:rPr lang="fr-FR" sz="1350" dirty="0"/>
              <a:t>La détermination du niveau de difficulté se fait en référence à la réalisation de l'activité par une personne du même âge qui n'a pas de problème de santé.  </a:t>
            </a:r>
          </a:p>
          <a:p>
            <a:pPr marL="0" indent="0">
              <a:buNone/>
            </a:pPr>
            <a:r>
              <a:rPr lang="fr-FR" sz="1350" dirty="0"/>
              <a:t>Prend en compte les symptômes (douleur, inconfort, fatigabilité, lenteur, etc.), qui peuvent aggraver les difficultés dès lors qu'ils évoluent au long cours.</a:t>
            </a:r>
          </a:p>
          <a:p>
            <a:pPr marL="0" indent="0">
              <a:buNone/>
            </a:pPr>
            <a:endParaRPr lang="fr-FR" sz="1500" dirty="0"/>
          </a:p>
          <a:p>
            <a:pPr marL="0" indent="0">
              <a:buNone/>
            </a:pPr>
            <a:endParaRPr lang="fr-FR" sz="1500" dirty="0"/>
          </a:p>
          <a:p>
            <a:pPr marL="0" indent="0">
              <a:buNone/>
            </a:pPr>
            <a:endParaRPr lang="fr-FR" sz="1500" dirty="0"/>
          </a:p>
          <a:p>
            <a:pPr marL="0" indent="0">
              <a:buNone/>
            </a:pPr>
            <a:endParaRPr lang="fr-FR" sz="1500" dirty="0"/>
          </a:p>
          <a:p>
            <a:pPr marL="0" indent="0">
              <a:buNone/>
            </a:pPr>
            <a:endParaRPr lang="fr-FR" sz="1500" dirty="0"/>
          </a:p>
          <a:p>
            <a:pPr marL="0" indent="0">
              <a:buNone/>
            </a:pPr>
            <a:endParaRPr lang="fr-FR" sz="1500" dirty="0"/>
          </a:p>
          <a:p>
            <a:pPr marL="0" indent="0">
              <a:buNone/>
            </a:pPr>
            <a:endParaRPr lang="fr-FR" dirty="0"/>
          </a:p>
          <a:p>
            <a:pPr marL="0" indent="0">
              <a:buNone/>
            </a:pPr>
            <a:endParaRPr lang="fr-FR" dirty="0"/>
          </a:p>
          <a:p>
            <a:pPr marL="0" indent="0">
              <a:buNone/>
            </a:pPr>
            <a:endParaRPr lang="fr-FR" dirty="0"/>
          </a:p>
          <a:p>
            <a:endParaRPr lang="fr-FR" dirty="0"/>
          </a:p>
          <a:p>
            <a:endParaRPr lang="fr-FR" dirty="0"/>
          </a:p>
        </p:txBody>
      </p:sp>
      <p:sp>
        <p:nvSpPr>
          <p:cNvPr id="4" name="Espace réservé du numéro de diapositive 3">
            <a:extLst>
              <a:ext uri="{FF2B5EF4-FFF2-40B4-BE49-F238E27FC236}">
                <a16:creationId xmlns:a16="http://schemas.microsoft.com/office/drawing/2014/main" id="{32F100D7-C96A-5401-8E38-8B2810E8F923}"/>
              </a:ext>
            </a:extLst>
          </p:cNvPr>
          <p:cNvSpPr>
            <a:spLocks noGrp="1"/>
          </p:cNvSpPr>
          <p:nvPr>
            <p:ph type="sldNum" sz="quarter" idx="12"/>
          </p:nvPr>
        </p:nvSpPr>
        <p:spPr/>
        <p:txBody>
          <a:bodyPr/>
          <a:lstStyle/>
          <a:p>
            <a:fld id="{C8100989-B75F-4602-84D8-19856CD6A586}" type="slidenum">
              <a:rPr lang="fr-FR" smtClean="0"/>
              <a:pPr/>
              <a:t>7</a:t>
            </a:fld>
            <a:endParaRPr lang="fr-FR" dirty="0"/>
          </a:p>
        </p:txBody>
      </p:sp>
      <p:pic>
        <p:nvPicPr>
          <p:cNvPr id="5" name="Espace réservé du contenu 8">
            <a:extLst>
              <a:ext uri="{FF2B5EF4-FFF2-40B4-BE49-F238E27FC236}">
                <a16:creationId xmlns:a16="http://schemas.microsoft.com/office/drawing/2014/main" id="{FECC29D9-AB0E-C303-5450-CB708FD8730F}"/>
              </a:ext>
            </a:extLst>
          </p:cNvPr>
          <p:cNvPicPr>
            <a:picLocks noChangeAspect="1"/>
          </p:cNvPicPr>
          <p:nvPr/>
        </p:nvPicPr>
        <p:blipFill rotWithShape="1">
          <a:blip r:embed="rId2"/>
          <a:srcRect l="9327" t="6219" r="27383" b="10814"/>
          <a:stretch/>
        </p:blipFill>
        <p:spPr>
          <a:xfrm>
            <a:off x="2147882" y="3484132"/>
            <a:ext cx="4343400" cy="1454516"/>
          </a:xfrm>
          <a:prstGeom prst="rect">
            <a:avLst/>
          </a:prstGeom>
        </p:spPr>
      </p:pic>
    </p:spTree>
    <p:extLst>
      <p:ext uri="{BB962C8B-B14F-4D97-AF65-F5344CB8AC3E}">
        <p14:creationId xmlns:p14="http://schemas.microsoft.com/office/powerpoint/2010/main" val="28758626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 name="Rectangle 10">
            <a:extLst>
              <a:ext uri="{FF2B5EF4-FFF2-40B4-BE49-F238E27FC236}">
                <a16:creationId xmlns:a16="http://schemas.microsoft.com/office/drawing/2014/main" id="{3806F16A-C723-B2FA-B468-23AE350B9B16}"/>
              </a:ext>
            </a:extLst>
          </p:cNvPr>
          <p:cNvSpPr txBox="1">
            <a:spLocks noChangeArrowheads="1"/>
          </p:cNvSpPr>
          <p:nvPr/>
        </p:nvSpPr>
        <p:spPr>
          <a:xfrm>
            <a:off x="592337" y="449238"/>
            <a:ext cx="8229600" cy="597713"/>
          </a:xfrm>
          <a:prstGeom prst="rect">
            <a:avLst/>
          </a:prstGeom>
          <a:noFill/>
          <a:ln>
            <a:noFill/>
          </a:ln>
        </p:spPr>
        <p:txBody>
          <a:bodyPr spcFirstLastPara="1" wrap="square" lIns="91425" tIns="91425" rIns="91425" bIns="91425" anchor="b" anchorCtr="0">
            <a:normAutofit fontScale="97500"/>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Roboto"/>
              <a:buNone/>
              <a:defRPr sz="2800" b="0" i="0" u="none" strike="noStrike" cap="none">
                <a:solidFill>
                  <a:schemeClr val="dk1"/>
                </a:solidFill>
                <a:latin typeface="Roboto"/>
                <a:ea typeface="Roboto"/>
                <a:cs typeface="Roboto"/>
                <a:sym typeface="Roboto"/>
              </a:defRPr>
            </a:lvl1pPr>
            <a:lvl2pPr marR="0" lvl="1" algn="l" rtl="0">
              <a:lnSpc>
                <a:spcPct val="100000"/>
              </a:lnSpc>
              <a:spcBef>
                <a:spcPts val="0"/>
              </a:spcBef>
              <a:spcAft>
                <a:spcPts val="0"/>
              </a:spcAft>
              <a:buClr>
                <a:schemeClr val="dk1"/>
              </a:buClr>
              <a:buSzPts val="30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30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30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30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30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30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30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3000"/>
              <a:buFont typeface="Arial"/>
              <a:buNone/>
              <a:defRPr sz="2800" b="0" i="0" u="none" strike="noStrike" cap="none">
                <a:solidFill>
                  <a:schemeClr val="dk1"/>
                </a:solidFill>
                <a:latin typeface="Arial"/>
                <a:ea typeface="Arial"/>
                <a:cs typeface="Arial"/>
                <a:sym typeface="Arial"/>
              </a:defRPr>
            </a:lvl9pPr>
          </a:lstStyle>
          <a:p>
            <a:r>
              <a:rPr lang="fr-FR" sz="1500" dirty="0"/>
              <a:t>Utilisation des adverbes dans la cotation des activités et des actes essentiels</a:t>
            </a:r>
          </a:p>
        </p:txBody>
      </p:sp>
      <p:pic>
        <p:nvPicPr>
          <p:cNvPr id="10" name="Image 9">
            <a:extLst>
              <a:ext uri="{FF2B5EF4-FFF2-40B4-BE49-F238E27FC236}">
                <a16:creationId xmlns:a16="http://schemas.microsoft.com/office/drawing/2014/main" id="{5E28361A-6ED6-F673-D741-F4B44A2E6E21}"/>
              </a:ext>
            </a:extLst>
          </p:cNvPr>
          <p:cNvPicPr>
            <a:picLocks noChangeAspect="1"/>
          </p:cNvPicPr>
          <p:nvPr/>
        </p:nvPicPr>
        <p:blipFill>
          <a:blip r:embed="rId3"/>
          <a:stretch>
            <a:fillRect/>
          </a:stretch>
        </p:blipFill>
        <p:spPr>
          <a:xfrm>
            <a:off x="2493710" y="996778"/>
            <a:ext cx="5413547" cy="4031391"/>
          </a:xfrm>
          <a:prstGeom prst="rect">
            <a:avLst/>
          </a:prstGeom>
        </p:spPr>
      </p:pic>
      <p:sp>
        <p:nvSpPr>
          <p:cNvPr id="11" name="ZoneTexte 10">
            <a:extLst>
              <a:ext uri="{FF2B5EF4-FFF2-40B4-BE49-F238E27FC236}">
                <a16:creationId xmlns:a16="http://schemas.microsoft.com/office/drawing/2014/main" id="{E88683D2-B889-3F89-2A0F-5535A65569D0}"/>
              </a:ext>
            </a:extLst>
          </p:cNvPr>
          <p:cNvSpPr txBox="1"/>
          <p:nvPr/>
        </p:nvSpPr>
        <p:spPr>
          <a:xfrm>
            <a:off x="102973" y="4404836"/>
            <a:ext cx="1776725" cy="738664"/>
          </a:xfrm>
          <a:prstGeom prst="rect">
            <a:avLst/>
          </a:prstGeom>
          <a:noFill/>
        </p:spPr>
        <p:txBody>
          <a:bodyPr wrap="square" rtlCol="0">
            <a:spAutoFit/>
          </a:bodyPr>
          <a:lstStyle/>
          <a:p>
            <a:r>
              <a:rPr lang="fr-FR" dirty="0"/>
              <a:t>Source : </a:t>
            </a:r>
          </a:p>
          <a:p>
            <a:r>
              <a:rPr lang="fr-FR" dirty="0"/>
              <a:t>CNSA – Dossier technique 2022</a:t>
            </a:r>
          </a:p>
        </p:txBody>
      </p:sp>
    </p:spTree>
    <p:extLst>
      <p:ext uri="{BB962C8B-B14F-4D97-AF65-F5344CB8AC3E}">
        <p14:creationId xmlns:p14="http://schemas.microsoft.com/office/powerpoint/2010/main" val="24991092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B7CDD0A-777D-4FC2-26A7-22E61A321F41}"/>
              </a:ext>
            </a:extLst>
          </p:cNvPr>
          <p:cNvSpPr>
            <a:spLocks noGrp="1"/>
          </p:cNvSpPr>
          <p:nvPr>
            <p:ph type="title"/>
          </p:nvPr>
        </p:nvSpPr>
        <p:spPr/>
        <p:txBody>
          <a:bodyPr>
            <a:noAutofit/>
          </a:bodyPr>
          <a:lstStyle/>
          <a:p>
            <a:r>
              <a:rPr lang="fr-FR" sz="1800" dirty="0"/>
              <a:t>Précisions sur la cotation en Difficulté absolue, </a:t>
            </a:r>
            <a:br>
              <a:rPr lang="fr-FR" sz="1800" dirty="0"/>
            </a:br>
            <a:r>
              <a:rPr lang="fr-FR" sz="1800" dirty="0"/>
              <a:t>et en difficulté grave</a:t>
            </a:r>
          </a:p>
        </p:txBody>
      </p:sp>
      <p:sp>
        <p:nvSpPr>
          <p:cNvPr id="3" name="Espace réservé du contenu 2">
            <a:extLst>
              <a:ext uri="{FF2B5EF4-FFF2-40B4-BE49-F238E27FC236}">
                <a16:creationId xmlns:a16="http://schemas.microsoft.com/office/drawing/2014/main" id="{A7A290D4-D726-E71B-BB06-2FA51B432E85}"/>
              </a:ext>
            </a:extLst>
          </p:cNvPr>
          <p:cNvSpPr>
            <a:spLocks noGrp="1"/>
          </p:cNvSpPr>
          <p:nvPr>
            <p:ph sz="half" idx="1"/>
          </p:nvPr>
        </p:nvSpPr>
        <p:spPr>
          <a:ln>
            <a:solidFill>
              <a:schemeClr val="tx1"/>
            </a:solidFill>
          </a:ln>
        </p:spPr>
        <p:txBody>
          <a:bodyPr>
            <a:normAutofit fontScale="92500"/>
          </a:bodyPr>
          <a:lstStyle/>
          <a:p>
            <a:r>
              <a:rPr lang="fr-FR" sz="1650" dirty="0"/>
              <a:t>Difficulté absolue : </a:t>
            </a:r>
          </a:p>
          <a:p>
            <a:pPr marL="0" indent="0">
              <a:buNone/>
            </a:pPr>
            <a:r>
              <a:rPr lang="fr-FR" sz="1650" dirty="0"/>
              <a:t>L’activité ne peut pas du tout être réalisée sans aide, y compris la stimulation, par la personne elle-même.</a:t>
            </a:r>
          </a:p>
          <a:p>
            <a:pPr marL="0" indent="0">
              <a:buNone/>
            </a:pPr>
            <a:r>
              <a:rPr lang="fr-FR" sz="1650" dirty="0"/>
              <a:t>Une personne qui a besoin de stimulation pour initier une activité  a une difficulté absolue.</a:t>
            </a:r>
          </a:p>
          <a:p>
            <a:pPr marL="0" indent="0">
              <a:buNone/>
            </a:pPr>
            <a:endParaRPr lang="fr-FR" dirty="0"/>
          </a:p>
        </p:txBody>
      </p:sp>
      <p:sp>
        <p:nvSpPr>
          <p:cNvPr id="4" name="Espace réservé du contenu 3">
            <a:extLst>
              <a:ext uri="{FF2B5EF4-FFF2-40B4-BE49-F238E27FC236}">
                <a16:creationId xmlns:a16="http://schemas.microsoft.com/office/drawing/2014/main" id="{B9EF44E4-CD9A-1CD4-7174-2E36ED058B4F}"/>
              </a:ext>
            </a:extLst>
          </p:cNvPr>
          <p:cNvSpPr>
            <a:spLocks noGrp="1"/>
          </p:cNvSpPr>
          <p:nvPr>
            <p:ph sz="half" idx="2"/>
          </p:nvPr>
        </p:nvSpPr>
        <p:spPr>
          <a:ln>
            <a:solidFill>
              <a:schemeClr val="tx1"/>
            </a:solidFill>
          </a:ln>
        </p:spPr>
        <p:txBody>
          <a:bodyPr>
            <a:normAutofit fontScale="92500"/>
          </a:bodyPr>
          <a:lstStyle/>
          <a:p>
            <a:r>
              <a:rPr lang="fr-FR" sz="1650" dirty="0"/>
              <a:t>Difficulté grave : </a:t>
            </a:r>
          </a:p>
          <a:p>
            <a:pPr marL="0" indent="0">
              <a:buNone/>
            </a:pPr>
            <a:r>
              <a:rPr lang="fr-FR" sz="1650" dirty="0"/>
              <a:t>L’activité est réalisée difficilement et de façon altérée par rapport à l’activité habituellement réalisée. </a:t>
            </a:r>
          </a:p>
          <a:p>
            <a:pPr marL="0" indent="0">
              <a:buNone/>
            </a:pPr>
            <a:r>
              <a:rPr lang="fr-FR" sz="1650" dirty="0"/>
              <a:t>On considère que le résultat est altéré si la difficulté se produit trop souvent, si l’activité ne peut être faite que partiellement, si l’activité n’est pas réalisée correctement du point de vue du résultat . </a:t>
            </a:r>
          </a:p>
          <a:p>
            <a:pPr marL="0" indent="0">
              <a:buNone/>
            </a:pPr>
            <a:r>
              <a:rPr lang="fr-FR" sz="1650" dirty="0"/>
              <a:t>Une difficulté grave entraîne une gêne suffisamment notable pour être une entrave dans la vie quotidienne.</a:t>
            </a:r>
          </a:p>
          <a:p>
            <a:pPr marL="0" indent="0">
              <a:buNone/>
            </a:pPr>
            <a:endParaRPr lang="fr-FR" dirty="0"/>
          </a:p>
          <a:p>
            <a:endParaRPr lang="fr-FR" dirty="0"/>
          </a:p>
        </p:txBody>
      </p:sp>
      <p:sp>
        <p:nvSpPr>
          <p:cNvPr id="5" name="Espace réservé du numéro de diapositive 4">
            <a:extLst>
              <a:ext uri="{FF2B5EF4-FFF2-40B4-BE49-F238E27FC236}">
                <a16:creationId xmlns:a16="http://schemas.microsoft.com/office/drawing/2014/main" id="{97D361B1-6447-90D2-41BE-452E06528A9E}"/>
              </a:ext>
            </a:extLst>
          </p:cNvPr>
          <p:cNvSpPr>
            <a:spLocks noGrp="1"/>
          </p:cNvSpPr>
          <p:nvPr>
            <p:ph type="sldNum" sz="quarter" idx="12"/>
          </p:nvPr>
        </p:nvSpPr>
        <p:spPr/>
        <p:txBody>
          <a:bodyPr/>
          <a:lstStyle/>
          <a:p>
            <a:fld id="{C8100989-B75F-4602-84D8-19856CD6A586}" type="slidenum">
              <a:rPr lang="fr-FR" smtClean="0"/>
              <a:pPr/>
              <a:t>9</a:t>
            </a:fld>
            <a:endParaRPr lang="fr-FR" dirty="0"/>
          </a:p>
        </p:txBody>
      </p:sp>
    </p:spTree>
    <p:extLst>
      <p:ext uri="{BB962C8B-B14F-4D97-AF65-F5344CB8AC3E}">
        <p14:creationId xmlns:p14="http://schemas.microsoft.com/office/powerpoint/2010/main" val="3244764492"/>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TotalTime>
  <Words>4040</Words>
  <Application>Microsoft Office PowerPoint</Application>
  <PresentationFormat>Affichage à l'écran (16:9)</PresentationFormat>
  <Paragraphs>306</Paragraphs>
  <Slides>40</Slides>
  <Notes>18</Notes>
  <HiddenSlides>0</HiddenSlides>
  <MMClips>0</MMClips>
  <ScaleCrop>false</ScaleCrop>
  <HeadingPairs>
    <vt:vector size="6" baseType="variant">
      <vt:variant>
        <vt:lpstr>Polices utilisées</vt:lpstr>
      </vt:variant>
      <vt:variant>
        <vt:i4>12</vt:i4>
      </vt:variant>
      <vt:variant>
        <vt:lpstr>Thème</vt:lpstr>
      </vt:variant>
      <vt:variant>
        <vt:i4>1</vt:i4>
      </vt:variant>
      <vt:variant>
        <vt:lpstr>Titres des diapositives</vt:lpstr>
      </vt:variant>
      <vt:variant>
        <vt:i4>40</vt:i4>
      </vt:variant>
    </vt:vector>
  </HeadingPairs>
  <TitlesOfParts>
    <vt:vector size="53" baseType="lpstr">
      <vt:lpstr>Arial</vt:lpstr>
      <vt:lpstr>Arial Narrow</vt:lpstr>
      <vt:lpstr>Calibri</vt:lpstr>
      <vt:lpstr>Cambria</vt:lpstr>
      <vt:lpstr>Courier New</vt:lpstr>
      <vt:lpstr>Garamond</vt:lpstr>
      <vt:lpstr>Montserrat SemiBold</vt:lpstr>
      <vt:lpstr>Roboto</vt:lpstr>
      <vt:lpstr>Roboto Medium</vt:lpstr>
      <vt:lpstr>Times New Roman</vt:lpstr>
      <vt:lpstr>Trebuchet MS</vt:lpstr>
      <vt:lpstr>Wingdings</vt:lpstr>
      <vt:lpstr>Simple Light</vt:lpstr>
      <vt:lpstr>Présentation PowerPoint</vt:lpstr>
      <vt:lpstr>Présentation PowerPoint</vt:lpstr>
      <vt:lpstr>1. Qu’est ce que la Prestation de compensation du handicap ?</vt:lpstr>
      <vt:lpstr>2. Où faire une demande de PCH ?</vt:lpstr>
      <vt:lpstr>3. Éligibilité à la PCH</vt:lpstr>
      <vt:lpstr>Présentation PowerPoint</vt:lpstr>
      <vt:lpstr>Cotation des difficultés</vt:lpstr>
      <vt:lpstr>Présentation PowerPoint</vt:lpstr>
      <vt:lpstr>Précisions sur la cotation en Difficulté absolue,  et en difficulté grave</vt:lpstr>
      <vt:lpstr>4. Les domaines d’aides humaines au titre de la PCH</vt:lpstr>
      <vt:lpstr>5. Les domaines d’aides humaines au titre de la PCH </vt:lpstr>
      <vt:lpstr>Présentation PowerPoint</vt:lpstr>
      <vt:lpstr>Nouvelles activités, nouveaux actes essentiels</vt:lpstr>
      <vt:lpstr>Entreprendre des tâches multiples la réalisation de tâches multiples</vt:lpstr>
      <vt:lpstr>GEVA : volet 6 activités du Chapitre « vie domestique, vie courante »</vt:lpstr>
      <vt:lpstr>Maîtriser son comportement la maîtrise de son comportement</vt:lpstr>
      <vt:lpstr>Se déplacer à l’extérieur, utiliser un moyen de transport</vt:lpstr>
      <vt:lpstr>Présentation PowerPoint</vt:lpstr>
      <vt:lpstr>Présentation PowerPoint</vt:lpstr>
      <vt:lpstr>Présentation PowerPoint</vt:lpstr>
      <vt:lpstr>Le soutien à l’autonomie</vt:lpstr>
      <vt:lpstr>Comment apprécier le besoin de soutien à l’autonomie ?</vt:lpstr>
      <vt:lpstr>Pour….</vt:lpstr>
      <vt:lpstr> pour…</vt:lpstr>
      <vt:lpstr>Pour….</vt:lpstr>
      <vt:lpstr>Présentation PowerPoint</vt:lpstr>
      <vt:lpstr>Présentation PowerPoint</vt:lpstr>
      <vt:lpstr>Présentation PowerPoint</vt:lpstr>
      <vt:lpstr>Fonctionnement « optimal » des SAAD (prestataire)  </vt:lpstr>
      <vt:lpstr>Exemples d’accompagnement de SAAD</vt:lpstr>
      <vt:lpstr>Cependant les SAAD se heurtent à un secteur sinistré          - manque de valorisation des métiers et des salaires - difficulté de recrutement - turn-over - travail à temps partiel - taux d’accident du travail - planning en gruyère des intervenants - formation des intervenants et des responsables d’encadrement - manque de réunions d’équipe, de coordination ou de supervision - tarification des services et taille des plans d’aide + difficultés d’accès à la PCH (qui devraient disparaitre ou s’étioler en 2023)  …/.... </vt:lpstr>
      <vt:lpstr>On a tendance à avoir une représentation « réductrice » des SAAD (prestataire) </vt:lpstr>
      <vt:lpstr>Monté en compétences et valorisation du métier           </vt:lpstr>
      <vt:lpstr>Présentation PowerPoint</vt:lpstr>
      <vt:lpstr>Les catégories de services médico-sociaux adultes</vt:lpstr>
      <vt:lpstr>Accompagnement conjoint SAAD et SSIAD/SAMSAH/SAVS</vt:lpstr>
      <vt:lpstr>Deux configurations de SAVS/SAMSAH (accompagnement / coordination)</vt:lpstr>
      <vt:lpstr>Des interventions complémentaires entre SAAD et SAVS/SAMSAH</vt:lpstr>
      <vt:lpstr>            Un exemple de copération entre SAAD et SAMSAH  Monsieur P a une schizophrénie. Il est accompagné par un SAAD et un SAMSAH.  Ces deux services interviennent pour soutenir l’autonomie de Monsieur P dans son suivi budgétaire et ses démarches administratives.  Ils proposent néanmoins des interventions différentes : le SAAD intervient en proximité dans des actes de la vie de tous les jours et gère le planning des interventions alors que le SAMSAH guide et supervise le contenu de l’intervention de l’auxiliaire qui intervient à domicile   Les professionnels sont également différents : Cet appui est fait par un conseiller en économie sociale et familiale (CESF) qui travaille dans l’équipe pluridisciplinaire du SAMSAH. Cet appui se fait auprès de plusieurs auxiliaires de vie du SAAD.  Le rythme des interventions est également différents : Le SAAD intervient de 18h à 21h deux fois par semaine. Le CESF peut se rendre à domicile, mais il prend surtout du temps avec l’auxiliaire pour l’aider à monter en compétence, identifier les points d’attention à avoir, trouver le bon positionnement et trouver des stratégies d’adaptation.        </vt:lpstr>
      <vt:lpstr>12. Vos contacts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BONNET</dc:creator>
  <cp:lastModifiedBy>clement bonnet</cp:lastModifiedBy>
  <cp:revision>77</cp:revision>
  <dcterms:modified xsi:type="dcterms:W3CDTF">2023-10-07T13:07:20Z</dcterms:modified>
</cp:coreProperties>
</file>