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73" r:id="rId2"/>
    <p:sldId id="274" r:id="rId3"/>
    <p:sldId id="288" r:id="rId4"/>
    <p:sldId id="285" r:id="rId5"/>
    <p:sldId id="318" r:id="rId6"/>
    <p:sldId id="290" r:id="rId7"/>
    <p:sldId id="319" r:id="rId8"/>
    <p:sldId id="275" r:id="rId9"/>
    <p:sldId id="321" r:id="rId10"/>
    <p:sldId id="305" r:id="rId11"/>
    <p:sldId id="327" r:id="rId12"/>
    <p:sldId id="324" r:id="rId13"/>
    <p:sldId id="322" r:id="rId14"/>
    <p:sldId id="323" r:id="rId15"/>
    <p:sldId id="306" r:id="rId16"/>
    <p:sldId id="307" r:id="rId17"/>
    <p:sldId id="293" r:id="rId18"/>
    <p:sldId id="302" r:id="rId19"/>
    <p:sldId id="301" r:id="rId20"/>
    <p:sldId id="316" r:id="rId21"/>
    <p:sldId id="317" r:id="rId22"/>
    <p:sldId id="308" r:id="rId23"/>
    <p:sldId id="315" r:id="rId24"/>
    <p:sldId id="325" r:id="rId25"/>
    <p:sldId id="326" r:id="rId26"/>
    <p:sldId id="330" r:id="rId27"/>
    <p:sldId id="331" r:id="rId28"/>
    <p:sldId id="291"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6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559" autoAdjust="0"/>
    <p:restoredTop sz="77883" autoAdjust="0"/>
  </p:normalViewPr>
  <p:slideViewPr>
    <p:cSldViewPr snapToGrid="0" snapToObjects="1">
      <p:cViewPr varScale="1">
        <p:scale>
          <a:sx n="95" d="100"/>
          <a:sy n="95" d="100"/>
        </p:scale>
        <p:origin x="14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EBAEF6-B1FB-A047-BF55-BB056EAD65A0}" type="datetimeFigureOut">
              <a:rPr lang="fr-FR" smtClean="0"/>
              <a:t>09/10/2023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15FAC3-A7B8-AA42-875E-42542126BE28}" type="slidenum">
              <a:rPr lang="fr-FR" smtClean="0"/>
              <a:t>‹N°›</a:t>
            </a:fld>
            <a:endParaRPr lang="fr-FR"/>
          </a:p>
        </p:txBody>
      </p:sp>
    </p:spTree>
    <p:extLst>
      <p:ext uri="{BB962C8B-B14F-4D97-AF65-F5344CB8AC3E}">
        <p14:creationId xmlns:p14="http://schemas.microsoft.com/office/powerpoint/2010/main" val="1619430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46359-443E-3F45-8EEF-C0DEE7853040}" type="datetimeFigureOut">
              <a:rPr lang="fr-FR" smtClean="0"/>
              <a:t>09/10/2023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C9BE8-3720-B04A-A8E3-FC7B726FC0C3}" type="slidenum">
              <a:rPr lang="fr-FR" smtClean="0"/>
              <a:t>‹N°›</a:t>
            </a:fld>
            <a:endParaRPr lang="fr-FR"/>
          </a:p>
        </p:txBody>
      </p:sp>
    </p:spTree>
    <p:extLst>
      <p:ext uri="{BB962C8B-B14F-4D97-AF65-F5344CB8AC3E}">
        <p14:creationId xmlns:p14="http://schemas.microsoft.com/office/powerpoint/2010/main" val="38731771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1</a:t>
            </a:fld>
            <a:endParaRPr lang="fr-FR"/>
          </a:p>
        </p:txBody>
      </p:sp>
    </p:spTree>
    <p:extLst>
      <p:ext uri="{BB962C8B-B14F-4D97-AF65-F5344CB8AC3E}">
        <p14:creationId xmlns:p14="http://schemas.microsoft.com/office/powerpoint/2010/main" val="97422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cf6c06ae27_0_2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g1cf6c06ae27_0_259:notes"/>
          <p:cNvSpPr txBox="1">
            <a:spLocks noGrp="1"/>
          </p:cNvSpPr>
          <p:nvPr>
            <p:ph type="body" idx="1"/>
          </p:nvPr>
        </p:nvSpPr>
        <p:spPr>
          <a:xfrm>
            <a:off x="756000" y="5078520"/>
            <a:ext cx="6047700" cy="481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FR" dirty="0"/>
              <a:t>Il existe plusieurs dimensions dans la cognition sociale. Nous commencerons par décrire la théorie de l’esprit. Elle correspond à la capacité à attribuer aux autres des états mentaux. Les étaux mentaux correspondent aux pensées, aux intentions, aux croyances, aux désirs et aux émotions. </a:t>
            </a:r>
            <a:r>
              <a:rPr lang="fr-FR"/>
              <a:t>Lorsqu’on comprend bien les états mentaux des autres, on est capable de prédire correctement le comportement d’autrui.</a:t>
            </a:r>
            <a:endParaRPr/>
          </a:p>
          <a:p>
            <a:pPr marL="0" lvl="0" indent="0" algn="l" rtl="0">
              <a:spcBef>
                <a:spcPts val="0"/>
              </a:spcBef>
              <a:spcAft>
                <a:spcPts val="0"/>
              </a:spcAft>
              <a:buNone/>
            </a:pPr>
            <a:r>
              <a:rPr lang="fr-FR" dirty="0"/>
              <a:t>La </a:t>
            </a:r>
            <a:r>
              <a:rPr lang="fr-FR" dirty="0" err="1"/>
              <a:t>ToM</a:t>
            </a:r>
            <a:r>
              <a:rPr lang="fr-FR" dirty="0"/>
              <a:t> peut être mesurée de différentes façon, en fonction du type d’état mental auquel on s’intéresse.</a:t>
            </a:r>
            <a:endParaRPr dirty="0"/>
          </a:p>
          <a:p>
            <a:pPr marL="0" lvl="0" indent="0" algn="l" rtl="0">
              <a:spcBef>
                <a:spcPts val="0"/>
              </a:spcBef>
              <a:spcAft>
                <a:spcPts val="0"/>
              </a:spcAft>
              <a:buNone/>
            </a:pPr>
            <a:r>
              <a:rPr lang="fr-FR" dirty="0"/>
              <a:t>L’une des premières taches à avoir été développée est la tache des fausses croyances. Il existe plusieurs façon de tester l’attribution de fausse croyance à autrui. Ici nous vous montrons la tache dite de Sally et Anne, encore appelée la tache du transfert inattendu.</a:t>
            </a:r>
            <a:endParaRPr dirty="0"/>
          </a:p>
          <a:p>
            <a:pPr marL="0" lvl="0" indent="0" algn="l" rtl="0">
              <a:spcBef>
                <a:spcPts val="0"/>
              </a:spcBef>
              <a:spcAft>
                <a:spcPts val="0"/>
              </a:spcAft>
              <a:buNone/>
            </a:pPr>
            <a:r>
              <a:rPr lang="fr-FR" dirty="0"/>
              <a:t>On peut aussi d’intéresser à l’attribution d’intention à autrui. Pour cela, on peut utiliser du matériel verbal comme dans la tâche des sous entendus, ou bien du matériel non verbal comme la tache des bandes dessinées intentionnelle. Dans cette dernière tache développée par l’équipe du service de psychiatrie du centre hospitalier de Versailles, il faut choisir parmi les 3 images réponse du bas celle qui termine l’histoire mise en scène dans les 3 images du haut.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17" name="Google Shape;917;g1cf6c06ae27_0_259:notes"/>
          <p:cNvSpPr txBox="1">
            <a:spLocks noGrp="1"/>
          </p:cNvSpPr>
          <p:nvPr>
            <p:ph type="sldNum" idx="12"/>
          </p:nvPr>
        </p:nvSpPr>
        <p:spPr>
          <a:xfrm>
            <a:off x="4278960" y="10157400"/>
            <a:ext cx="3280800" cy="534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fr-FR" sz="1400" b="0" strike="noStrike">
                <a:solidFill>
                  <a:srgbClr val="000000"/>
                </a:solidFill>
                <a:latin typeface="Times New Roman"/>
                <a:ea typeface="Times New Roman"/>
                <a:cs typeface="Times New Roman"/>
                <a:sym typeface="Times New Roman"/>
              </a:rPr>
              <a:t>14</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cf6c06ae27_0_2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g1cf6c06ae27_0_259:notes"/>
          <p:cNvSpPr txBox="1">
            <a:spLocks noGrp="1"/>
          </p:cNvSpPr>
          <p:nvPr>
            <p:ph type="body" idx="1"/>
          </p:nvPr>
        </p:nvSpPr>
        <p:spPr>
          <a:xfrm>
            <a:off x="756000" y="5078520"/>
            <a:ext cx="6047700" cy="481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FR" dirty="0"/>
              <a:t>Il existe plusieurs dimensions dans la cognition sociale. Nous commencerons par décrire la théorie de l’esprit. Elle correspond à la capacité à attribuer aux autres des états mentaux. Les étaux mentaux correspondent aux pensées, aux intentions, aux croyances, aux désirs et aux émotions. </a:t>
            </a:r>
            <a:r>
              <a:rPr lang="fr-FR"/>
              <a:t>Lorsqu’on comprend bien les états mentaux des autres, on est capable de prédire correctement le comportement d’autrui.</a:t>
            </a:r>
            <a:endParaRPr/>
          </a:p>
          <a:p>
            <a:pPr marL="0" lvl="0" indent="0" algn="l" rtl="0">
              <a:spcBef>
                <a:spcPts val="0"/>
              </a:spcBef>
              <a:spcAft>
                <a:spcPts val="0"/>
              </a:spcAft>
              <a:buNone/>
            </a:pPr>
            <a:r>
              <a:rPr lang="fr-FR" dirty="0"/>
              <a:t>La </a:t>
            </a:r>
            <a:r>
              <a:rPr lang="fr-FR" dirty="0" err="1"/>
              <a:t>ToM</a:t>
            </a:r>
            <a:r>
              <a:rPr lang="fr-FR" dirty="0"/>
              <a:t> peut être mesurée de différentes façon, en fonction du type d’état mental auquel on s’intéresse.</a:t>
            </a:r>
            <a:endParaRPr dirty="0"/>
          </a:p>
          <a:p>
            <a:pPr marL="0" lvl="0" indent="0" algn="l" rtl="0">
              <a:spcBef>
                <a:spcPts val="0"/>
              </a:spcBef>
              <a:spcAft>
                <a:spcPts val="0"/>
              </a:spcAft>
              <a:buNone/>
            </a:pPr>
            <a:r>
              <a:rPr lang="fr-FR" dirty="0"/>
              <a:t>L’une des premières taches à avoir été développée est la tache des fausses croyances. Il existe plusieurs façon de tester l’attribution de fausse croyance à autrui. Ici nous vous montrons la tache dite de Sally et Anne, encore appelée la tache du transfert inattendu.</a:t>
            </a:r>
            <a:endParaRPr dirty="0"/>
          </a:p>
          <a:p>
            <a:pPr marL="0" lvl="0" indent="0" algn="l" rtl="0">
              <a:spcBef>
                <a:spcPts val="0"/>
              </a:spcBef>
              <a:spcAft>
                <a:spcPts val="0"/>
              </a:spcAft>
              <a:buNone/>
            </a:pPr>
            <a:r>
              <a:rPr lang="fr-FR" dirty="0"/>
              <a:t>On peut aussi d’intéresser à l’attribution d’intention à autrui. Pour cela, on peut utiliser du matériel verbal comme dans la tâche des sous entendus, ou bien du matériel non verbal comme la tache des bandes dessinées intentionnelle. Dans cette dernière tache développée par l’équipe du service de psychiatrie du centre hospitalier de Versailles, il faut choisir parmi les 3 images réponse du bas celle qui termine l’histoire mise en scène dans les 3 images du haut.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17" name="Google Shape;917;g1cf6c06ae27_0_259:notes"/>
          <p:cNvSpPr txBox="1">
            <a:spLocks noGrp="1"/>
          </p:cNvSpPr>
          <p:nvPr>
            <p:ph type="sldNum" idx="12"/>
          </p:nvPr>
        </p:nvSpPr>
        <p:spPr>
          <a:xfrm>
            <a:off x="4278960" y="10157400"/>
            <a:ext cx="3280800" cy="534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fr-FR" sz="1400" b="0" strike="noStrike">
                <a:solidFill>
                  <a:srgbClr val="000000"/>
                </a:solidFill>
                <a:latin typeface="Times New Roman"/>
                <a:ea typeface="Times New Roman"/>
                <a:cs typeface="Times New Roman"/>
                <a:sym typeface="Times New Roman"/>
              </a:rPr>
              <a:t>15</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1cf6c06ae27_0_2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1cf6c06ae27_0_291:notes"/>
          <p:cNvSpPr txBox="1">
            <a:spLocks noGrp="1"/>
          </p:cNvSpPr>
          <p:nvPr>
            <p:ph type="body" idx="1"/>
          </p:nvPr>
        </p:nvSpPr>
        <p:spPr>
          <a:xfrm>
            <a:off x="756000" y="5078520"/>
            <a:ext cx="6047700" cy="4811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fr-FR"/>
              <a:t>Une autre compétence fondamentale de la cognition sociale est la capacité à reconnaitre les émotions.</a:t>
            </a:r>
            <a:endParaRPr/>
          </a:p>
          <a:p>
            <a:pPr marL="0" lvl="0" indent="0" algn="l" rtl="0">
              <a:spcBef>
                <a:spcPts val="0"/>
              </a:spcBef>
              <a:spcAft>
                <a:spcPts val="0"/>
              </a:spcAft>
              <a:buNone/>
            </a:pPr>
            <a:r>
              <a:rPr lang="fr-FR"/>
              <a:t>Les émotions peuvent être exprimées par le visage, par la voix, mais aussi par la posture.</a:t>
            </a:r>
            <a:endParaRPr/>
          </a:p>
          <a:p>
            <a:pPr marL="0" lvl="0" indent="0" algn="l" rtl="0">
              <a:spcBef>
                <a:spcPts val="0"/>
              </a:spcBef>
              <a:spcAft>
                <a:spcPts val="0"/>
              </a:spcAft>
              <a:buNone/>
            </a:pPr>
            <a:r>
              <a:rPr lang="fr-FR"/>
              <a:t>Nous vous présentons ici l’exemple d’un test développé par le service universitaire de réhabilitation de l’hopital du Vinatier et validé en français. Il consiste à reconnaitre 6 émotions faciales d’intensité variable.</a:t>
            </a:r>
            <a:endParaRPr/>
          </a:p>
        </p:txBody>
      </p:sp>
      <p:sp>
        <p:nvSpPr>
          <p:cNvPr id="947" name="Google Shape;947;g1cf6c06ae27_0_291:notes"/>
          <p:cNvSpPr txBox="1">
            <a:spLocks noGrp="1"/>
          </p:cNvSpPr>
          <p:nvPr>
            <p:ph type="sldNum" idx="12"/>
          </p:nvPr>
        </p:nvSpPr>
        <p:spPr>
          <a:xfrm>
            <a:off x="4278960" y="10157400"/>
            <a:ext cx="3280800" cy="5343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fr-FR" sz="1400" b="0" strike="noStrike">
                <a:solidFill>
                  <a:srgbClr val="000000"/>
                </a:solidFill>
                <a:latin typeface="Times New Roman"/>
                <a:ea typeface="Times New Roman"/>
                <a:cs typeface="Times New Roman"/>
                <a:sym typeface="Times New Roman"/>
              </a:rPr>
              <a:t>16</a:t>
            </a:fld>
            <a:endParaRPr sz="1400" b="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267303E3-7ABD-C64D-BDD4-7922CCECB8C2}" type="slidenum">
              <a:rPr lang="fr-FR" smtClean="0"/>
              <a:t>18</a:t>
            </a:fld>
            <a:endParaRPr lang="fr-FR"/>
          </a:p>
        </p:txBody>
      </p:sp>
    </p:spTree>
    <p:extLst>
      <p:ext uri="{BB962C8B-B14F-4D97-AF65-F5344CB8AC3E}">
        <p14:creationId xmlns:p14="http://schemas.microsoft.com/office/powerpoint/2010/main" val="254069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2C9BE8-3720-B04A-A8E3-FC7B726FC0C3}" type="slidenum">
              <a:rPr lang="fr-FR" smtClean="0"/>
              <a:t>21</a:t>
            </a:fld>
            <a:endParaRPr lang="fr-FR"/>
          </a:p>
        </p:txBody>
      </p:sp>
    </p:spTree>
    <p:extLst>
      <p:ext uri="{BB962C8B-B14F-4D97-AF65-F5344CB8AC3E}">
        <p14:creationId xmlns:p14="http://schemas.microsoft.com/office/powerpoint/2010/main" val="358985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27</a:t>
            </a:fld>
            <a:endParaRPr lang="fr-FR"/>
          </a:p>
        </p:txBody>
      </p:sp>
    </p:spTree>
    <p:extLst>
      <p:ext uri="{BB962C8B-B14F-4D97-AF65-F5344CB8AC3E}">
        <p14:creationId xmlns:p14="http://schemas.microsoft.com/office/powerpoint/2010/main" val="2610167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2C9BE8-3720-B04A-A8E3-FC7B726FC0C3}" type="slidenum">
              <a:rPr lang="fr-FR" smtClean="0"/>
              <a:t>28</a:t>
            </a:fld>
            <a:endParaRPr lang="fr-FR"/>
          </a:p>
        </p:txBody>
      </p:sp>
    </p:spTree>
    <p:extLst>
      <p:ext uri="{BB962C8B-B14F-4D97-AF65-F5344CB8AC3E}">
        <p14:creationId xmlns:p14="http://schemas.microsoft.com/office/powerpoint/2010/main" val="18538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2</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3</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4</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5</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6</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7DCC9E4-9070-4193-AEFC-E6A4B8029325}" type="slidenum">
              <a:rPr lang="fr-FR" smtClean="0"/>
              <a:t>7</a:t>
            </a:fld>
            <a:endParaRPr lang="fr-FR"/>
          </a:p>
        </p:txBody>
      </p:sp>
    </p:spTree>
    <p:extLst>
      <p:ext uri="{BB962C8B-B14F-4D97-AF65-F5344CB8AC3E}">
        <p14:creationId xmlns:p14="http://schemas.microsoft.com/office/powerpoint/2010/main" val="219777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2C9BE8-3720-B04A-A8E3-FC7B726FC0C3}" type="slidenum">
              <a:rPr lang="fr-FR" smtClean="0"/>
              <a:t>8</a:t>
            </a:fld>
            <a:endParaRPr lang="fr-FR"/>
          </a:p>
        </p:txBody>
      </p:sp>
    </p:spTree>
    <p:extLst>
      <p:ext uri="{BB962C8B-B14F-4D97-AF65-F5344CB8AC3E}">
        <p14:creationId xmlns:p14="http://schemas.microsoft.com/office/powerpoint/2010/main" val="159231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2C9BE8-3720-B04A-A8E3-FC7B726FC0C3}" type="slidenum">
              <a:rPr lang="fr-FR" smtClean="0"/>
              <a:t>9</a:t>
            </a:fld>
            <a:endParaRPr lang="fr-FR"/>
          </a:p>
        </p:txBody>
      </p:sp>
    </p:spTree>
    <p:extLst>
      <p:ext uri="{BB962C8B-B14F-4D97-AF65-F5344CB8AC3E}">
        <p14:creationId xmlns:p14="http://schemas.microsoft.com/office/powerpoint/2010/main" val="159231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a:t>10/10/23</a:t>
            </a:r>
          </a:p>
        </p:txBody>
      </p:sp>
      <p:sp>
        <p:nvSpPr>
          <p:cNvPr id="5" name="Espace réservé du pied de page 4"/>
          <p:cNvSpPr>
            <a:spLocks noGrp="1"/>
          </p:cNvSpPr>
          <p:nvPr>
            <p:ph type="ftr" sz="quarter" idx="11"/>
          </p:nvPr>
        </p:nvSpPr>
        <p:spPr/>
        <p:txBody>
          <a:bodyPr/>
          <a:lstStyle/>
          <a:p>
            <a:r>
              <a:rPr lang="fr-FR"/>
              <a:t>Santé Mentale France Autonomie à domicile : quels accompagnements ?</a:t>
            </a:r>
          </a:p>
        </p:txBody>
      </p:sp>
      <p:sp>
        <p:nvSpPr>
          <p:cNvPr id="6" name="Espace réservé du numéro de diapositive 5"/>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114838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10/10/23</a:t>
            </a:r>
          </a:p>
        </p:txBody>
      </p:sp>
      <p:sp>
        <p:nvSpPr>
          <p:cNvPr id="5" name="Espace réservé du pied de page 4"/>
          <p:cNvSpPr>
            <a:spLocks noGrp="1"/>
          </p:cNvSpPr>
          <p:nvPr>
            <p:ph type="ftr" sz="quarter" idx="11"/>
          </p:nvPr>
        </p:nvSpPr>
        <p:spPr/>
        <p:txBody>
          <a:bodyPr/>
          <a:lstStyle/>
          <a:p>
            <a:r>
              <a:rPr lang="fr-FR"/>
              <a:t>Santé Mentale France Autonomie à domicile : quels accompagnements ?</a:t>
            </a:r>
          </a:p>
        </p:txBody>
      </p:sp>
      <p:sp>
        <p:nvSpPr>
          <p:cNvPr id="6" name="Espace réservé du numéro de diapositive 5"/>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284415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10/10/23</a:t>
            </a:r>
          </a:p>
        </p:txBody>
      </p:sp>
      <p:sp>
        <p:nvSpPr>
          <p:cNvPr id="5" name="Espace réservé du pied de page 4"/>
          <p:cNvSpPr>
            <a:spLocks noGrp="1"/>
          </p:cNvSpPr>
          <p:nvPr>
            <p:ph type="ftr" sz="quarter" idx="11"/>
          </p:nvPr>
        </p:nvSpPr>
        <p:spPr/>
        <p:txBody>
          <a:bodyPr/>
          <a:lstStyle/>
          <a:p>
            <a:r>
              <a:rPr lang="fr-FR"/>
              <a:t>Santé Mentale France Autonomie à domicile : quels accompagnements ?</a:t>
            </a:r>
          </a:p>
        </p:txBody>
      </p:sp>
      <p:sp>
        <p:nvSpPr>
          <p:cNvPr id="6" name="Espace réservé du numéro de diapositive 5"/>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327045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10/10/23</a:t>
            </a:r>
          </a:p>
        </p:txBody>
      </p:sp>
      <p:sp>
        <p:nvSpPr>
          <p:cNvPr id="5" name="Espace réservé du pied de page 4"/>
          <p:cNvSpPr>
            <a:spLocks noGrp="1"/>
          </p:cNvSpPr>
          <p:nvPr>
            <p:ph type="ftr" sz="quarter" idx="11"/>
          </p:nvPr>
        </p:nvSpPr>
        <p:spPr/>
        <p:txBody>
          <a:bodyPr/>
          <a:lstStyle/>
          <a:p>
            <a:r>
              <a:rPr lang="fr-FR"/>
              <a:t>Santé Mentale France Autonomie à domicile : quels accompagnements ?</a:t>
            </a:r>
          </a:p>
        </p:txBody>
      </p:sp>
      <p:sp>
        <p:nvSpPr>
          <p:cNvPr id="6" name="Espace réservé du numéro de diapositive 5"/>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332774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10/10/23</a:t>
            </a:r>
          </a:p>
        </p:txBody>
      </p:sp>
      <p:sp>
        <p:nvSpPr>
          <p:cNvPr id="5" name="Espace réservé du pied de page 4"/>
          <p:cNvSpPr>
            <a:spLocks noGrp="1"/>
          </p:cNvSpPr>
          <p:nvPr>
            <p:ph type="ftr" sz="quarter" idx="11"/>
          </p:nvPr>
        </p:nvSpPr>
        <p:spPr/>
        <p:txBody>
          <a:bodyPr/>
          <a:lstStyle/>
          <a:p>
            <a:r>
              <a:rPr lang="fr-FR"/>
              <a:t>Santé Mentale France Autonomie à domicile : quels accompagnements ?</a:t>
            </a:r>
          </a:p>
        </p:txBody>
      </p:sp>
      <p:sp>
        <p:nvSpPr>
          <p:cNvPr id="6" name="Espace réservé du numéro de diapositive 5"/>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114844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10/10/23</a:t>
            </a:r>
          </a:p>
        </p:txBody>
      </p:sp>
      <p:sp>
        <p:nvSpPr>
          <p:cNvPr id="6" name="Espace réservé du pied de page 5"/>
          <p:cNvSpPr>
            <a:spLocks noGrp="1"/>
          </p:cNvSpPr>
          <p:nvPr>
            <p:ph type="ftr" sz="quarter" idx="11"/>
          </p:nvPr>
        </p:nvSpPr>
        <p:spPr/>
        <p:txBody>
          <a:bodyPr/>
          <a:lstStyle/>
          <a:p>
            <a:r>
              <a:rPr lang="fr-FR"/>
              <a:t>Santé Mentale France Autonomie à domicile : quels accompagnements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130257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10/10/23</a:t>
            </a:r>
          </a:p>
        </p:txBody>
      </p:sp>
      <p:sp>
        <p:nvSpPr>
          <p:cNvPr id="8" name="Espace réservé du pied de page 7"/>
          <p:cNvSpPr>
            <a:spLocks noGrp="1"/>
          </p:cNvSpPr>
          <p:nvPr>
            <p:ph type="ftr" sz="quarter" idx="11"/>
          </p:nvPr>
        </p:nvSpPr>
        <p:spPr/>
        <p:txBody>
          <a:bodyPr/>
          <a:lstStyle/>
          <a:p>
            <a:r>
              <a:rPr lang="fr-FR"/>
              <a:t>Santé Mentale France Autonomie à domicile : quels accompagnements ?</a:t>
            </a:r>
          </a:p>
        </p:txBody>
      </p:sp>
      <p:sp>
        <p:nvSpPr>
          <p:cNvPr id="9" name="Espace réservé du numéro de diapositive 8"/>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143345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10/10/23</a:t>
            </a:r>
          </a:p>
        </p:txBody>
      </p:sp>
      <p:sp>
        <p:nvSpPr>
          <p:cNvPr id="4" name="Espace réservé du pied de page 3"/>
          <p:cNvSpPr>
            <a:spLocks noGrp="1"/>
          </p:cNvSpPr>
          <p:nvPr>
            <p:ph type="ftr" sz="quarter" idx="11"/>
          </p:nvPr>
        </p:nvSpPr>
        <p:spPr/>
        <p:txBody>
          <a:bodyPr/>
          <a:lstStyle/>
          <a:p>
            <a:r>
              <a:rPr lang="fr-FR"/>
              <a:t>Santé Mentale France Autonomie à domicile : quels accompagnements ?</a:t>
            </a:r>
          </a:p>
        </p:txBody>
      </p:sp>
      <p:sp>
        <p:nvSpPr>
          <p:cNvPr id="5" name="Espace réservé du numéro de diapositive 4"/>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14782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10/10/23</a:t>
            </a:r>
          </a:p>
        </p:txBody>
      </p:sp>
      <p:sp>
        <p:nvSpPr>
          <p:cNvPr id="3" name="Espace réservé du pied de page 2"/>
          <p:cNvSpPr>
            <a:spLocks noGrp="1"/>
          </p:cNvSpPr>
          <p:nvPr>
            <p:ph type="ftr" sz="quarter" idx="11"/>
          </p:nvPr>
        </p:nvSpPr>
        <p:spPr/>
        <p:txBody>
          <a:bodyPr/>
          <a:lstStyle/>
          <a:p>
            <a:r>
              <a:rPr lang="fr-FR"/>
              <a:t>Santé Mentale France Autonomie à domicile : quels accompagnements ?</a:t>
            </a:r>
          </a:p>
        </p:txBody>
      </p:sp>
      <p:sp>
        <p:nvSpPr>
          <p:cNvPr id="4" name="Espace réservé du numéro de diapositive 3"/>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47584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10/10/23</a:t>
            </a:r>
          </a:p>
        </p:txBody>
      </p:sp>
      <p:sp>
        <p:nvSpPr>
          <p:cNvPr id="6" name="Espace réservé du pied de page 5"/>
          <p:cNvSpPr>
            <a:spLocks noGrp="1"/>
          </p:cNvSpPr>
          <p:nvPr>
            <p:ph type="ftr" sz="quarter" idx="11"/>
          </p:nvPr>
        </p:nvSpPr>
        <p:spPr/>
        <p:txBody>
          <a:bodyPr/>
          <a:lstStyle/>
          <a:p>
            <a:r>
              <a:rPr lang="fr-FR"/>
              <a:t>Santé Mentale France Autonomie à domicile : quels accompagnements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22072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10/10/23</a:t>
            </a:r>
          </a:p>
        </p:txBody>
      </p:sp>
      <p:sp>
        <p:nvSpPr>
          <p:cNvPr id="6" name="Espace réservé du pied de page 5"/>
          <p:cNvSpPr>
            <a:spLocks noGrp="1"/>
          </p:cNvSpPr>
          <p:nvPr>
            <p:ph type="ftr" sz="quarter" idx="11"/>
          </p:nvPr>
        </p:nvSpPr>
        <p:spPr/>
        <p:txBody>
          <a:bodyPr/>
          <a:lstStyle/>
          <a:p>
            <a:r>
              <a:rPr lang="fr-FR"/>
              <a:t>Santé Mentale France Autonomie à domicile : quels accompagnements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‹N°›</a:t>
            </a:fld>
            <a:endParaRPr lang="fr-FR"/>
          </a:p>
        </p:txBody>
      </p:sp>
    </p:spTree>
    <p:extLst>
      <p:ext uri="{BB962C8B-B14F-4D97-AF65-F5344CB8AC3E}">
        <p14:creationId xmlns:p14="http://schemas.microsoft.com/office/powerpoint/2010/main" val="567990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10/10/23</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Santé Mentale France Autonomie à domicile : quels accompagnements ?</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14BEA-537B-AC40-B661-E1E6E826814E}" type="slidenum">
              <a:rPr lang="fr-FR" smtClean="0"/>
              <a:t>‹N°›</a:t>
            </a:fld>
            <a:endParaRPr lang="fr-FR"/>
          </a:p>
        </p:txBody>
      </p:sp>
    </p:spTree>
    <p:extLst>
      <p:ext uri="{BB962C8B-B14F-4D97-AF65-F5344CB8AC3E}">
        <p14:creationId xmlns:p14="http://schemas.microsoft.com/office/powerpoint/2010/main" val="47618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gnitive-psychiatric-disability.fr/presenta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209580"/>
            <a:ext cx="7772400" cy="1470025"/>
          </a:xfrm>
        </p:spPr>
        <p:txBody>
          <a:bodyPr>
            <a:normAutofit fontScale="90000"/>
          </a:bodyPr>
          <a:lstStyle/>
          <a:p>
            <a:r>
              <a:rPr lang="fr-FR" dirty="0"/>
              <a:t>Altérations des fonctions mentales, cognitives, psychiques, retentissement fonctionnel et handicap</a:t>
            </a:r>
            <a:br>
              <a:rPr lang="fr-FR" dirty="0"/>
            </a:br>
            <a:endParaRPr lang="fr-FR" dirty="0"/>
          </a:p>
        </p:txBody>
      </p:sp>
      <p:sp>
        <p:nvSpPr>
          <p:cNvPr id="3" name="Sous-titre 2"/>
          <p:cNvSpPr>
            <a:spLocks noGrp="1"/>
          </p:cNvSpPr>
          <p:nvPr>
            <p:ph type="subTitle" idx="1"/>
          </p:nvPr>
        </p:nvSpPr>
        <p:spPr>
          <a:xfrm>
            <a:off x="1043608" y="3717032"/>
            <a:ext cx="6728792" cy="1991072"/>
          </a:xfrm>
        </p:spPr>
        <p:txBody>
          <a:bodyPr>
            <a:normAutofit fontScale="47500" lnSpcReduction="20000"/>
          </a:bodyPr>
          <a:lstStyle/>
          <a:p>
            <a:r>
              <a:rPr lang="fr-FR" sz="5100" dirty="0">
                <a:solidFill>
                  <a:srgbClr val="000090"/>
                </a:solidFill>
              </a:rPr>
              <a:t>Pr Christine Passerieux</a:t>
            </a:r>
          </a:p>
          <a:p>
            <a:endParaRPr lang="fr-FR" dirty="0">
              <a:solidFill>
                <a:srgbClr val="000090"/>
              </a:solidFill>
            </a:endParaRPr>
          </a:p>
          <a:p>
            <a:r>
              <a:rPr lang="fr-FR" sz="3800" dirty="0" err="1">
                <a:solidFill>
                  <a:srgbClr val="000090"/>
                </a:solidFill>
              </a:rPr>
              <a:t>DisAP</a:t>
            </a:r>
            <a:r>
              <a:rPr lang="fr-FR" sz="3800" dirty="0">
                <a:solidFill>
                  <a:srgbClr val="000090"/>
                </a:solidFill>
              </a:rPr>
              <a:t>, UMR1018, </a:t>
            </a:r>
            <a:r>
              <a:rPr lang="fr-FR" sz="3800" dirty="0" err="1">
                <a:solidFill>
                  <a:srgbClr val="000090"/>
                </a:solidFill>
              </a:rPr>
              <a:t>DevPsy</a:t>
            </a:r>
            <a:r>
              <a:rPr lang="fr-FR" sz="3800" dirty="0">
                <a:solidFill>
                  <a:srgbClr val="000090"/>
                </a:solidFill>
              </a:rPr>
              <a:t>, CESP, Université Versailles Saint-Quentin-en-Yvelines – Paris Saclay</a:t>
            </a:r>
          </a:p>
          <a:p>
            <a:r>
              <a:rPr lang="fr-FR" sz="3800" dirty="0">
                <a:solidFill>
                  <a:srgbClr val="000090"/>
                </a:solidFill>
              </a:rPr>
              <a:t>Pôle de psychiatrie et de Santé Mentale du Centre Hospitalier de Versailles</a:t>
            </a:r>
            <a:br>
              <a:rPr lang="fr-FR" sz="3800" dirty="0">
                <a:solidFill>
                  <a:srgbClr val="000090"/>
                </a:solidFill>
              </a:rPr>
            </a:br>
            <a:endParaRPr lang="fr-FR" sz="3800" dirty="0">
              <a:solidFill>
                <a:srgbClr val="000090"/>
              </a:solidFill>
            </a:endParaRPr>
          </a:p>
        </p:txBody>
      </p:sp>
      <p:sp>
        <p:nvSpPr>
          <p:cNvPr id="4" name="Rectangle 3"/>
          <p:cNvSpPr/>
          <p:nvPr/>
        </p:nvSpPr>
        <p:spPr>
          <a:xfrm>
            <a:off x="683568" y="5824471"/>
            <a:ext cx="7200800" cy="369332"/>
          </a:xfrm>
          <a:prstGeom prst="rect">
            <a:avLst/>
          </a:prstGeom>
        </p:spPr>
        <p:txBody>
          <a:bodyPr wrap="square">
            <a:spAutoFit/>
          </a:bodyPr>
          <a:lstStyle/>
          <a:p>
            <a:r>
              <a:rPr lang="fr-FR" u="sng" dirty="0">
                <a:hlinkClick r:id="rId3"/>
              </a:rPr>
              <a:t>https://www.cognitive-psychiatric-disability.fr/presentation</a:t>
            </a:r>
            <a:endParaRPr lang="fr-FR" u="sng" dirty="0"/>
          </a:p>
        </p:txBody>
      </p:sp>
      <p:sp>
        <p:nvSpPr>
          <p:cNvPr id="8" name="Espace réservé du numéro de diapositive 7"/>
          <p:cNvSpPr>
            <a:spLocks noGrp="1"/>
          </p:cNvSpPr>
          <p:nvPr>
            <p:ph type="sldNum" sz="quarter" idx="12"/>
          </p:nvPr>
        </p:nvSpPr>
        <p:spPr/>
        <p:txBody>
          <a:bodyPr/>
          <a:lstStyle/>
          <a:p>
            <a:fld id="{57D14BEA-537B-AC40-B661-E1E6E826814E}" type="slidenum">
              <a:rPr lang="fr-FR" smtClean="0"/>
              <a:t>1</a:t>
            </a:fld>
            <a:endParaRPr lang="fr-FR"/>
          </a:p>
        </p:txBody>
      </p:sp>
      <p:sp>
        <p:nvSpPr>
          <p:cNvPr id="9" name="Espace réservé de la date 8"/>
          <p:cNvSpPr>
            <a:spLocks noGrp="1"/>
          </p:cNvSpPr>
          <p:nvPr>
            <p:ph type="dt" sz="half" idx="10"/>
          </p:nvPr>
        </p:nvSpPr>
        <p:spPr/>
        <p:txBody>
          <a:bodyPr/>
          <a:lstStyle/>
          <a:p>
            <a:r>
              <a:rPr lang="fr-FR"/>
              <a:t>10/10/23</a:t>
            </a:r>
          </a:p>
        </p:txBody>
      </p:sp>
      <p:sp>
        <p:nvSpPr>
          <p:cNvPr id="11"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22955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09492" y="71932"/>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6" name="ZoneTexte 5"/>
          <p:cNvSpPr txBox="1"/>
          <p:nvPr/>
        </p:nvSpPr>
        <p:spPr>
          <a:xfrm>
            <a:off x="2481124" y="2958323"/>
            <a:ext cx="3704048" cy="707886"/>
          </a:xfrm>
          <a:prstGeom prst="rect">
            <a:avLst/>
          </a:prstGeom>
          <a:solidFill>
            <a:schemeClr val="bg1">
              <a:lumMod val="75000"/>
            </a:schemeClr>
          </a:solidFill>
        </p:spPr>
        <p:txBody>
          <a:bodyPr wrap="square" rtlCol="0">
            <a:spAutoFit/>
          </a:bodyPr>
          <a:lstStyle/>
          <a:p>
            <a:r>
              <a:rPr lang="fr-FR" sz="4000" dirty="0"/>
              <a:t>181 x 73 = ?</a:t>
            </a:r>
          </a:p>
        </p:txBody>
      </p:sp>
      <p:sp>
        <p:nvSpPr>
          <p:cNvPr id="11" name="Espace réservé du numéro de diapositive 10"/>
          <p:cNvSpPr>
            <a:spLocks noGrp="1"/>
          </p:cNvSpPr>
          <p:nvPr>
            <p:ph type="sldNum" sz="quarter" idx="12"/>
          </p:nvPr>
        </p:nvSpPr>
        <p:spPr/>
        <p:txBody>
          <a:bodyPr/>
          <a:lstStyle/>
          <a:p>
            <a:fld id="{57D14BEA-537B-AC40-B661-E1E6E826814E}" type="slidenum">
              <a:rPr lang="fr-FR" smtClean="0"/>
              <a:t>10</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291748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09492" y="71932"/>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6" name="ZoneTexte 5"/>
          <p:cNvSpPr txBox="1"/>
          <p:nvPr/>
        </p:nvSpPr>
        <p:spPr>
          <a:xfrm>
            <a:off x="2187152" y="3075906"/>
            <a:ext cx="4774106" cy="707886"/>
          </a:xfrm>
          <a:prstGeom prst="rect">
            <a:avLst/>
          </a:prstGeom>
          <a:solidFill>
            <a:schemeClr val="bg1">
              <a:lumMod val="75000"/>
            </a:schemeClr>
          </a:solidFill>
        </p:spPr>
        <p:txBody>
          <a:bodyPr wrap="square" rtlCol="0">
            <a:spAutoFit/>
          </a:bodyPr>
          <a:lstStyle/>
          <a:p>
            <a:r>
              <a:rPr lang="fr-FR" sz="4000" dirty="0"/>
              <a:t>181 x 73 = 13 213</a:t>
            </a:r>
          </a:p>
        </p:txBody>
      </p:sp>
      <p:sp>
        <p:nvSpPr>
          <p:cNvPr id="11" name="Espace réservé du numéro de diapositive 10"/>
          <p:cNvSpPr>
            <a:spLocks noGrp="1"/>
          </p:cNvSpPr>
          <p:nvPr>
            <p:ph type="sldNum" sz="quarter" idx="12"/>
          </p:nvPr>
        </p:nvSpPr>
        <p:spPr/>
        <p:txBody>
          <a:bodyPr/>
          <a:lstStyle/>
          <a:p>
            <a:fld id="{57D14BEA-537B-AC40-B661-E1E6E826814E}" type="slidenum">
              <a:rPr lang="fr-FR" smtClean="0"/>
              <a:t>11</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44230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09492" y="71932"/>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2" name="ZoneTexte 1"/>
          <p:cNvSpPr txBox="1"/>
          <p:nvPr/>
        </p:nvSpPr>
        <p:spPr>
          <a:xfrm>
            <a:off x="3101739" y="6267542"/>
            <a:ext cx="3058249" cy="584776"/>
          </a:xfrm>
          <a:prstGeom prst="rect">
            <a:avLst/>
          </a:prstGeom>
          <a:noFill/>
        </p:spPr>
        <p:txBody>
          <a:bodyPr wrap="none" rtlCol="0">
            <a:spAutoFit/>
          </a:bodyPr>
          <a:lstStyle/>
          <a:p>
            <a:r>
              <a:rPr lang="fr-FR" sz="3200" b="1" dirty="0">
                <a:solidFill>
                  <a:srgbClr val="FF0000"/>
                </a:solidFill>
              </a:rPr>
              <a:t>Le cerveau social</a:t>
            </a:r>
          </a:p>
        </p:txBody>
      </p:sp>
      <p:pic>
        <p:nvPicPr>
          <p:cNvPr id="8" name="Google Shape;889;g181b61a0662_0_1205"/>
          <p:cNvPicPr preferRelativeResize="0"/>
          <p:nvPr/>
        </p:nvPicPr>
        <p:blipFill rotWithShape="1">
          <a:blip r:embed="rId2">
            <a:alphaModFix/>
          </a:blip>
          <a:srcRect/>
          <a:stretch/>
        </p:blipFill>
        <p:spPr>
          <a:xfrm>
            <a:off x="1610967" y="1187582"/>
            <a:ext cx="5961751" cy="4912421"/>
          </a:xfrm>
          <a:prstGeom prst="rect">
            <a:avLst/>
          </a:prstGeom>
          <a:noFill/>
          <a:ln>
            <a:noFill/>
          </a:ln>
        </p:spPr>
      </p:pic>
      <p:sp>
        <p:nvSpPr>
          <p:cNvPr id="11" name="Espace réservé du numéro de diapositive 10"/>
          <p:cNvSpPr>
            <a:spLocks noGrp="1"/>
          </p:cNvSpPr>
          <p:nvPr>
            <p:ph type="sldNum" sz="quarter" idx="12"/>
          </p:nvPr>
        </p:nvSpPr>
        <p:spPr/>
        <p:txBody>
          <a:bodyPr/>
          <a:lstStyle/>
          <a:p>
            <a:fld id="{57D14BEA-537B-AC40-B661-E1E6E826814E}" type="slidenum">
              <a:rPr lang="fr-FR" smtClean="0"/>
              <a:t>12</a:t>
            </a:fld>
            <a:endParaRPr lang="fr-FR"/>
          </a:p>
        </p:txBody>
      </p:sp>
      <p:sp>
        <p:nvSpPr>
          <p:cNvPr id="12" name="Espace réservé de la date 11"/>
          <p:cNvSpPr>
            <a:spLocks noGrp="1"/>
          </p:cNvSpPr>
          <p:nvPr>
            <p:ph type="dt" sz="half" idx="10"/>
          </p:nvPr>
        </p:nvSpPr>
        <p:spPr/>
        <p:txBody>
          <a:bodyPr/>
          <a:lstStyle/>
          <a:p>
            <a:r>
              <a:rPr lang="fr-FR"/>
              <a:t>10/10/23</a:t>
            </a:r>
          </a:p>
        </p:txBody>
      </p:sp>
    </p:spTree>
    <p:extLst>
      <p:ext uri="{BB962C8B-B14F-4D97-AF65-F5344CB8AC3E}">
        <p14:creationId xmlns:p14="http://schemas.microsoft.com/office/powerpoint/2010/main" val="52724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9492" y="1275786"/>
            <a:ext cx="8934508" cy="3909604"/>
          </a:xfrm>
        </p:spPr>
        <p:txBody>
          <a:bodyPr>
            <a:noAutofit/>
          </a:bodyPr>
          <a:lstStyle/>
          <a:p>
            <a:pPr marL="0" indent="0">
              <a:buNone/>
            </a:pPr>
            <a:r>
              <a:rPr lang="fr-FR" sz="2800" b="1" dirty="0">
                <a:solidFill>
                  <a:srgbClr val="FF0000"/>
                </a:solidFill>
              </a:rPr>
              <a:t>Cognition sociale / naviguer dans un environnement social</a:t>
            </a:r>
          </a:p>
          <a:p>
            <a:endParaRPr lang="fr-FR" sz="900" b="1" dirty="0"/>
          </a:p>
          <a:p>
            <a:pPr marL="0" indent="0">
              <a:buNone/>
            </a:pPr>
            <a:r>
              <a:rPr lang="fr-FR" sz="2000" dirty="0"/>
              <a:t>Compétences permettant le décodage et la compréhension des émotions, et permettant  d’interagir et de communiquer avec autrui en comprenant ses désirs, ses croyances, ses pensées, ses intentions</a:t>
            </a:r>
          </a:p>
          <a:p>
            <a:pPr marL="0" indent="0">
              <a:buNone/>
            </a:pPr>
            <a:r>
              <a:rPr lang="fr-FR" sz="2000" dirty="0"/>
              <a:t>En cas de déficiences : </a:t>
            </a:r>
          </a:p>
          <a:p>
            <a:pPr lvl="0">
              <a:buFont typeface="Wingdings"/>
              <a:buChar char="è"/>
            </a:pPr>
            <a:r>
              <a:rPr lang="fr-FR" sz="2000" dirty="0">
                <a:sym typeface="Wingdings" panose="05000000000000000000" pitchFamily="2" charset="2"/>
              </a:rPr>
              <a:t>L’autre est opaque et ce qui l’anime aussi</a:t>
            </a:r>
          </a:p>
          <a:p>
            <a:pPr lvl="0">
              <a:buFont typeface="Wingdings"/>
              <a:buChar char="è"/>
            </a:pPr>
            <a:r>
              <a:rPr lang="fr-FR" sz="2000" dirty="0">
                <a:sym typeface="Wingdings" panose="05000000000000000000" pitchFamily="2" charset="2"/>
              </a:rPr>
              <a:t>Difficultés à comprendre l’implicite, les sous-entendus, l’humour</a:t>
            </a:r>
          </a:p>
          <a:p>
            <a:pPr lvl="0">
              <a:buFont typeface="Wingdings"/>
              <a:buChar char="è"/>
            </a:pPr>
            <a:r>
              <a:rPr lang="fr-FR" sz="2000" dirty="0">
                <a:sym typeface="Wingdings" panose="05000000000000000000" pitchFamily="2" charset="2"/>
              </a:rPr>
              <a:t>Difficultés à décoder et à exprimer des émotions </a:t>
            </a:r>
          </a:p>
          <a:p>
            <a:pPr lvl="0">
              <a:buFont typeface="Wingdings"/>
              <a:buChar char="è"/>
            </a:pPr>
            <a:r>
              <a:rPr lang="fr-FR" sz="2000" dirty="0">
                <a:sym typeface="Wingdings" panose="05000000000000000000" pitchFamily="2" charset="2"/>
              </a:rPr>
              <a:t>Tendance à faire attention à des événements ou des stimuli non pertinents et à les interpréter comme significatifs conduisant ainsi à des idées délirantes</a:t>
            </a:r>
          </a:p>
        </p:txBody>
      </p:sp>
      <p:sp>
        <p:nvSpPr>
          <p:cNvPr id="5" name="Titre 1"/>
          <p:cNvSpPr>
            <a:spLocks noGrp="1"/>
          </p:cNvSpPr>
          <p:nvPr>
            <p:ph type="title"/>
          </p:nvPr>
        </p:nvSpPr>
        <p:spPr>
          <a:xfrm>
            <a:off x="209492" y="71932"/>
            <a:ext cx="8697144" cy="932477"/>
          </a:xfrm>
          <a:solidFill>
            <a:srgbClr val="000090"/>
          </a:solidFill>
        </p:spPr>
        <p:txBody>
          <a:bodyPr>
            <a:normAutofit/>
          </a:bodyPr>
          <a:lstStyle/>
          <a:p>
            <a:r>
              <a:rPr lang="fr-FR" sz="3200" dirty="0">
                <a:solidFill>
                  <a:schemeClr val="bg1"/>
                </a:solidFill>
              </a:rPr>
              <a:t>Quelles sont les fonctions cognitives concernées ?</a:t>
            </a:r>
          </a:p>
        </p:txBody>
      </p:sp>
      <p:pic>
        <p:nvPicPr>
          <p:cNvPr id="8" name="Google Shape;889;g181b61a0662_0_1205"/>
          <p:cNvPicPr preferRelativeResize="0"/>
          <p:nvPr/>
        </p:nvPicPr>
        <p:blipFill rotWithShape="1">
          <a:blip r:embed="rId2">
            <a:alphaModFix/>
          </a:blip>
          <a:srcRect/>
          <a:stretch/>
        </p:blipFill>
        <p:spPr>
          <a:xfrm>
            <a:off x="7255230" y="5185390"/>
            <a:ext cx="1651406" cy="1177807"/>
          </a:xfrm>
          <a:prstGeom prst="rect">
            <a:avLst/>
          </a:prstGeom>
          <a:noFill/>
          <a:ln>
            <a:noFill/>
          </a:ln>
        </p:spPr>
      </p:pic>
      <p:sp>
        <p:nvSpPr>
          <p:cNvPr id="10" name="Espace réservé du numéro de diapositive 9"/>
          <p:cNvSpPr>
            <a:spLocks noGrp="1"/>
          </p:cNvSpPr>
          <p:nvPr>
            <p:ph type="sldNum" sz="quarter" idx="12"/>
          </p:nvPr>
        </p:nvSpPr>
        <p:spPr/>
        <p:txBody>
          <a:bodyPr/>
          <a:lstStyle/>
          <a:p>
            <a:fld id="{57D14BEA-537B-AC40-B661-E1E6E826814E}" type="slidenum">
              <a:rPr lang="fr-FR" smtClean="0"/>
              <a:t>13</a:t>
            </a:fld>
            <a:endParaRPr lang="fr-FR"/>
          </a:p>
        </p:txBody>
      </p:sp>
      <p:sp>
        <p:nvSpPr>
          <p:cNvPr id="11" name="Espace réservé de la date 10"/>
          <p:cNvSpPr>
            <a:spLocks noGrp="1"/>
          </p:cNvSpPr>
          <p:nvPr>
            <p:ph type="dt" sz="half" idx="10"/>
          </p:nvPr>
        </p:nvSpPr>
        <p:spPr/>
        <p:txBody>
          <a:bodyPr/>
          <a:lstStyle/>
          <a:p>
            <a:r>
              <a:rPr lang="fr-FR"/>
              <a:t>10/10/23</a:t>
            </a:r>
          </a:p>
        </p:txBody>
      </p:sp>
      <p:sp>
        <p:nvSpPr>
          <p:cNvPr id="9"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1605682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1cf6c06ae27_0_259"/>
          <p:cNvSpPr/>
          <p:nvPr/>
        </p:nvSpPr>
        <p:spPr>
          <a:xfrm flipH="1">
            <a:off x="-855" y="1407600"/>
            <a:ext cx="9143775" cy="154800"/>
          </a:xfrm>
          <a:prstGeom prst="rect">
            <a:avLst/>
          </a:prstGeom>
          <a:solidFill>
            <a:schemeClr val="dk2"/>
          </a:soli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0" name="Google Shape;920;g1cf6c06ae27_0_259"/>
          <p:cNvSpPr txBox="1"/>
          <p:nvPr/>
        </p:nvSpPr>
        <p:spPr>
          <a:xfrm>
            <a:off x="457200" y="116799"/>
            <a:ext cx="8229375" cy="1142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strike="noStrike" dirty="0">
                <a:solidFill>
                  <a:srgbClr val="000000"/>
                </a:solidFill>
                <a:latin typeface="Calibri"/>
                <a:ea typeface="Calibri"/>
                <a:cs typeface="Calibri"/>
                <a:sym typeface="Calibri"/>
              </a:rPr>
              <a:t>Les altérations de la cognition sociale</a:t>
            </a:r>
            <a:endParaRPr dirty="0"/>
          </a:p>
          <a:p>
            <a:pPr marL="0" marR="0" lvl="0" indent="0" algn="ctr" rtl="0">
              <a:spcBef>
                <a:spcPts val="0"/>
              </a:spcBef>
              <a:spcAft>
                <a:spcPts val="0"/>
              </a:spcAft>
              <a:buNone/>
            </a:pPr>
            <a:r>
              <a:rPr lang="fr-FR" sz="2400" dirty="0">
                <a:solidFill>
                  <a:srgbClr val="000000"/>
                </a:solidFill>
                <a:latin typeface="Calibri"/>
                <a:ea typeface="Calibri"/>
                <a:cs typeface="Calibri"/>
                <a:sym typeface="Calibri"/>
              </a:rPr>
              <a:t>La théorie de l’esprit </a:t>
            </a:r>
            <a:endParaRPr sz="2400" b="0" strike="noStrike" dirty="0">
              <a:solidFill>
                <a:srgbClr val="000000"/>
              </a:solidFill>
              <a:latin typeface="Calibri"/>
              <a:ea typeface="Calibri"/>
              <a:cs typeface="Calibri"/>
              <a:sym typeface="Calibri"/>
            </a:endParaRPr>
          </a:p>
        </p:txBody>
      </p:sp>
      <p:pic>
        <p:nvPicPr>
          <p:cNvPr id="923" name="Google Shape;923;g1cf6c06ae27_0_259" descr="http://www.aspergeraide.com/images/stories/sally_Anne.gif"/>
          <p:cNvPicPr preferRelativeResize="0"/>
          <p:nvPr/>
        </p:nvPicPr>
        <p:blipFill rotWithShape="1">
          <a:blip r:embed="rId3">
            <a:alphaModFix/>
          </a:blip>
          <a:srcRect/>
          <a:stretch/>
        </p:blipFill>
        <p:spPr>
          <a:xfrm>
            <a:off x="4169161" y="2724940"/>
            <a:ext cx="2594021" cy="4151750"/>
          </a:xfrm>
          <a:prstGeom prst="rect">
            <a:avLst/>
          </a:prstGeom>
          <a:noFill/>
          <a:ln>
            <a:noFill/>
          </a:ln>
        </p:spPr>
      </p:pic>
      <p:sp>
        <p:nvSpPr>
          <p:cNvPr id="924" name="Google Shape;924;g1cf6c06ae27_0_259"/>
          <p:cNvSpPr txBox="1"/>
          <p:nvPr/>
        </p:nvSpPr>
        <p:spPr>
          <a:xfrm>
            <a:off x="373859" y="1679030"/>
            <a:ext cx="8452800" cy="48360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0000"/>
              </a:buClr>
              <a:buSzPct val="100000"/>
              <a:buFont typeface="Arial"/>
              <a:buChar char="•"/>
            </a:pPr>
            <a:r>
              <a:rPr lang="fr-FR" sz="2000" dirty="0">
                <a:solidFill>
                  <a:srgbClr val="000000"/>
                </a:solidFill>
                <a:latin typeface="Calibri"/>
                <a:ea typeface="Calibri"/>
                <a:cs typeface="Calibri"/>
                <a:sym typeface="Calibri"/>
              </a:rPr>
              <a:t>Capacités à inférer chez autrui des pensées, intentions, croyances, désirs et émotions, permettant de comprendre et prédire le comportement d’autrui (</a:t>
            </a:r>
            <a:r>
              <a:rPr lang="fr-FR" sz="2000" dirty="0" err="1">
                <a:solidFill>
                  <a:srgbClr val="000000"/>
                </a:solidFill>
                <a:latin typeface="Calibri"/>
                <a:ea typeface="Calibri"/>
                <a:cs typeface="Calibri"/>
                <a:sym typeface="Calibri"/>
              </a:rPr>
              <a:t>Premack</a:t>
            </a:r>
            <a:r>
              <a:rPr lang="fr-FR" sz="2000" dirty="0">
                <a:solidFill>
                  <a:srgbClr val="000000"/>
                </a:solidFill>
                <a:latin typeface="Calibri"/>
                <a:ea typeface="Calibri"/>
                <a:cs typeface="Calibri"/>
                <a:sym typeface="Calibri"/>
              </a:rPr>
              <a:t> et </a:t>
            </a:r>
            <a:r>
              <a:rPr lang="fr-FR" sz="2000" dirty="0" err="1">
                <a:solidFill>
                  <a:srgbClr val="000000"/>
                </a:solidFill>
                <a:latin typeface="Calibri"/>
                <a:ea typeface="Calibri"/>
                <a:cs typeface="Calibri"/>
                <a:sym typeface="Calibri"/>
              </a:rPr>
              <a:t>Woodruff</a:t>
            </a:r>
            <a:r>
              <a:rPr lang="fr-FR" sz="2000" dirty="0">
                <a:solidFill>
                  <a:srgbClr val="000000"/>
                </a:solidFill>
                <a:latin typeface="Calibri"/>
                <a:ea typeface="Calibri"/>
                <a:cs typeface="Calibri"/>
                <a:sym typeface="Calibri"/>
              </a:rPr>
              <a:t>, 1978)</a:t>
            </a:r>
            <a:endParaRPr sz="2400" dirty="0">
              <a:solidFill>
                <a:srgbClr val="000000"/>
              </a:solidFill>
              <a:latin typeface="Calibri"/>
              <a:ea typeface="Calibri"/>
              <a:cs typeface="Calibri"/>
              <a:sym typeface="Calibri"/>
            </a:endParaRPr>
          </a:p>
        </p:txBody>
      </p:sp>
      <p:sp>
        <p:nvSpPr>
          <p:cNvPr id="925" name="Google Shape;925;g1cf6c06ae27_0_259"/>
          <p:cNvSpPr txBox="1"/>
          <p:nvPr/>
        </p:nvSpPr>
        <p:spPr>
          <a:xfrm>
            <a:off x="373859" y="4116084"/>
            <a:ext cx="2937969" cy="877980"/>
          </a:xfrm>
          <a:prstGeom prst="rect">
            <a:avLst/>
          </a:prstGeom>
          <a:noFill/>
          <a:ln>
            <a:noFill/>
          </a:ln>
        </p:spPr>
        <p:txBody>
          <a:bodyPr spcFirstLastPara="1" wrap="square" lIns="91425" tIns="45700" rIns="91425" bIns="45700" anchor="t" anchorCtr="0">
            <a:normAutofit/>
          </a:bodyPr>
          <a:lstStyle/>
          <a:p>
            <a:pPr marR="0" lvl="0" rtl="0">
              <a:spcBef>
                <a:spcPts val="0"/>
              </a:spcBef>
              <a:spcAft>
                <a:spcPts val="0"/>
              </a:spcAft>
              <a:buClr>
                <a:srgbClr val="000000"/>
              </a:buClr>
              <a:buSzPts val="1500"/>
            </a:pPr>
            <a:r>
              <a:rPr lang="fr-FR" sz="2000" dirty="0">
                <a:solidFill>
                  <a:srgbClr val="000000"/>
                </a:solidFill>
                <a:latin typeface="Calibri"/>
                <a:ea typeface="Calibri"/>
                <a:cs typeface="Calibri"/>
                <a:sym typeface="Calibri"/>
              </a:rPr>
              <a:t>capacité à identifier des fausses croyances</a:t>
            </a:r>
            <a:endParaRPr sz="4400" dirty="0">
              <a:solidFill>
                <a:srgbClr val="000000"/>
              </a:solidFill>
              <a:latin typeface="Calibri"/>
              <a:ea typeface="Calibri"/>
              <a:cs typeface="Calibri"/>
              <a:sym typeface="Calibri"/>
            </a:endParaRPr>
          </a:p>
        </p:txBody>
      </p:sp>
      <p:sp>
        <p:nvSpPr>
          <p:cNvPr id="927" name="Google Shape;927;g1cf6c06ae27_0_259"/>
          <p:cNvSpPr/>
          <p:nvPr/>
        </p:nvSpPr>
        <p:spPr>
          <a:xfrm>
            <a:off x="457200" y="5588298"/>
            <a:ext cx="2921257"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dirty="0">
                <a:solidFill>
                  <a:schemeClr val="dk1"/>
                </a:solidFill>
                <a:latin typeface="Calibri"/>
                <a:ea typeface="Calibri"/>
                <a:cs typeface="Calibri"/>
                <a:sym typeface="Calibri"/>
              </a:rPr>
              <a:t>Tache du transfert inattendu </a:t>
            </a:r>
            <a:endParaRPr sz="2800" dirty="0"/>
          </a:p>
          <a:p>
            <a:pPr marL="0" marR="0" lvl="0" indent="0" algn="l" rtl="0">
              <a:spcBef>
                <a:spcPts val="0"/>
              </a:spcBef>
              <a:spcAft>
                <a:spcPts val="0"/>
              </a:spcAft>
              <a:buNone/>
            </a:pPr>
            <a:r>
              <a:rPr lang="fr-FR" dirty="0">
                <a:solidFill>
                  <a:schemeClr val="dk1"/>
                </a:solidFill>
                <a:latin typeface="Calibri"/>
                <a:ea typeface="Calibri"/>
                <a:cs typeface="Calibri"/>
                <a:sym typeface="Calibri"/>
              </a:rPr>
              <a:t>(</a:t>
            </a:r>
            <a:r>
              <a:rPr lang="fr-FR" dirty="0" err="1">
                <a:solidFill>
                  <a:schemeClr val="dk1"/>
                </a:solidFill>
                <a:latin typeface="Calibri"/>
                <a:ea typeface="Calibri"/>
                <a:cs typeface="Calibri"/>
                <a:sym typeface="Calibri"/>
              </a:rPr>
              <a:t>Wimmer</a:t>
            </a:r>
            <a:r>
              <a:rPr lang="fr-FR" dirty="0">
                <a:solidFill>
                  <a:schemeClr val="dk1"/>
                </a:solidFill>
                <a:latin typeface="Calibri"/>
                <a:ea typeface="Calibri"/>
                <a:cs typeface="Calibri"/>
                <a:sym typeface="Calibri"/>
              </a:rPr>
              <a:t> &amp; </a:t>
            </a:r>
            <a:r>
              <a:rPr lang="fr-FR" dirty="0" err="1">
                <a:solidFill>
                  <a:schemeClr val="dk1"/>
                </a:solidFill>
                <a:latin typeface="Calibri"/>
                <a:ea typeface="Calibri"/>
                <a:cs typeface="Calibri"/>
                <a:sym typeface="Calibri"/>
              </a:rPr>
              <a:t>Perner</a:t>
            </a:r>
            <a:r>
              <a:rPr lang="fr-FR" dirty="0">
                <a:solidFill>
                  <a:schemeClr val="dk1"/>
                </a:solidFill>
                <a:latin typeface="Calibri"/>
                <a:ea typeface="Calibri"/>
                <a:cs typeface="Calibri"/>
                <a:sym typeface="Calibri"/>
              </a:rPr>
              <a:t> 1983)</a:t>
            </a:r>
            <a:endParaRPr dirty="0">
              <a:solidFill>
                <a:schemeClr val="dk1"/>
              </a:solidFill>
              <a:latin typeface="Calibri"/>
              <a:ea typeface="Calibri"/>
              <a:cs typeface="Calibri"/>
              <a:sym typeface="Calibri"/>
            </a:endParaRPr>
          </a:p>
        </p:txBody>
      </p:sp>
      <p:sp>
        <p:nvSpPr>
          <p:cNvPr id="5" name="Espace réservé du numéro de diapositive 4"/>
          <p:cNvSpPr>
            <a:spLocks noGrp="1"/>
          </p:cNvSpPr>
          <p:nvPr>
            <p:ph type="sldNum" sz="quarter" idx="12"/>
          </p:nvPr>
        </p:nvSpPr>
        <p:spPr/>
        <p:txBody>
          <a:bodyPr/>
          <a:lstStyle/>
          <a:p>
            <a:fld id="{57D14BEA-537B-AC40-B661-E1E6E826814E}" type="slidenum">
              <a:rPr lang="fr-FR" smtClean="0"/>
              <a:t>14</a:t>
            </a:fld>
            <a:endParaRPr lang="fr-FR"/>
          </a:p>
        </p:txBody>
      </p:sp>
      <p:sp>
        <p:nvSpPr>
          <p:cNvPr id="6" name="Espace réservé de la date 5"/>
          <p:cNvSpPr>
            <a:spLocks noGrp="1"/>
          </p:cNvSpPr>
          <p:nvPr>
            <p:ph type="dt" sz="half" idx="10"/>
          </p:nvPr>
        </p:nvSpPr>
        <p:spPr/>
        <p:txBody>
          <a:bodyPr/>
          <a:lstStyle/>
          <a:p>
            <a:r>
              <a:rPr lang="fr-FR"/>
              <a:t>10/10/23</a:t>
            </a:r>
          </a:p>
        </p:txBody>
      </p:sp>
    </p:spTree>
    <p:extLst>
      <p:ext uri="{BB962C8B-B14F-4D97-AF65-F5344CB8AC3E}">
        <p14:creationId xmlns:p14="http://schemas.microsoft.com/office/powerpoint/2010/main" val="397316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g1cf6c06ae27_0_259"/>
          <p:cNvSpPr/>
          <p:nvPr/>
        </p:nvSpPr>
        <p:spPr>
          <a:xfrm flipH="1">
            <a:off x="-855" y="1407600"/>
            <a:ext cx="9143775" cy="154800"/>
          </a:xfrm>
          <a:prstGeom prst="rect">
            <a:avLst/>
          </a:prstGeom>
          <a:solidFill>
            <a:schemeClr val="dk2"/>
          </a:soli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20" name="Google Shape;920;g1cf6c06ae27_0_259"/>
          <p:cNvSpPr txBox="1"/>
          <p:nvPr/>
        </p:nvSpPr>
        <p:spPr>
          <a:xfrm>
            <a:off x="457200" y="116799"/>
            <a:ext cx="8229375" cy="1142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strike="noStrike" dirty="0">
                <a:solidFill>
                  <a:srgbClr val="000000"/>
                </a:solidFill>
                <a:latin typeface="Calibri"/>
                <a:ea typeface="Calibri"/>
                <a:cs typeface="Calibri"/>
                <a:sym typeface="Calibri"/>
              </a:rPr>
              <a:t>Les altérations de la cognition sociale</a:t>
            </a:r>
            <a:endParaRPr dirty="0"/>
          </a:p>
          <a:p>
            <a:pPr marL="0" marR="0" lvl="0" indent="0" algn="ctr" rtl="0">
              <a:spcBef>
                <a:spcPts val="0"/>
              </a:spcBef>
              <a:spcAft>
                <a:spcPts val="0"/>
              </a:spcAft>
              <a:buNone/>
            </a:pPr>
            <a:r>
              <a:rPr lang="fr-FR" sz="2400" dirty="0">
                <a:solidFill>
                  <a:srgbClr val="000000"/>
                </a:solidFill>
                <a:latin typeface="Calibri"/>
                <a:ea typeface="Calibri"/>
                <a:cs typeface="Calibri"/>
                <a:sym typeface="Calibri"/>
              </a:rPr>
              <a:t>La théorie de l’esprit </a:t>
            </a:r>
            <a:endParaRPr sz="2400" b="0" strike="noStrike" dirty="0">
              <a:solidFill>
                <a:srgbClr val="000000"/>
              </a:solidFill>
              <a:latin typeface="Calibri"/>
              <a:ea typeface="Calibri"/>
              <a:cs typeface="Calibri"/>
              <a:sym typeface="Calibri"/>
            </a:endParaRPr>
          </a:p>
        </p:txBody>
      </p:sp>
      <p:pic>
        <p:nvPicPr>
          <p:cNvPr id="922" name="Google Shape;922;g1cf6c06ae27_0_259"/>
          <p:cNvPicPr preferRelativeResize="0"/>
          <p:nvPr/>
        </p:nvPicPr>
        <p:blipFill rotWithShape="1">
          <a:blip r:embed="rId3">
            <a:alphaModFix/>
          </a:blip>
          <a:srcRect/>
          <a:stretch/>
        </p:blipFill>
        <p:spPr>
          <a:xfrm>
            <a:off x="3195073" y="3159542"/>
            <a:ext cx="5631586" cy="3011012"/>
          </a:xfrm>
          <a:prstGeom prst="rect">
            <a:avLst/>
          </a:prstGeom>
          <a:noFill/>
          <a:ln>
            <a:noFill/>
          </a:ln>
        </p:spPr>
      </p:pic>
      <p:sp>
        <p:nvSpPr>
          <p:cNvPr id="924" name="Google Shape;924;g1cf6c06ae27_0_259"/>
          <p:cNvSpPr txBox="1"/>
          <p:nvPr/>
        </p:nvSpPr>
        <p:spPr>
          <a:xfrm>
            <a:off x="373859" y="1679030"/>
            <a:ext cx="8452800" cy="483600"/>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0000"/>
              </a:buClr>
              <a:buSzPct val="100000"/>
              <a:buFont typeface="Arial"/>
              <a:buChar char="•"/>
            </a:pPr>
            <a:r>
              <a:rPr lang="fr-FR" dirty="0">
                <a:solidFill>
                  <a:srgbClr val="000000"/>
                </a:solidFill>
                <a:latin typeface="Calibri"/>
                <a:ea typeface="Calibri"/>
                <a:cs typeface="Calibri"/>
                <a:sym typeface="Calibri"/>
              </a:rPr>
              <a:t>Capacités à inférer chez autrui des pensées, intentions, croyances, désirs et émotions, permettant de comprendre et prédire le comportement d’autrui (</a:t>
            </a:r>
            <a:r>
              <a:rPr lang="fr-FR" dirty="0" err="1">
                <a:solidFill>
                  <a:srgbClr val="000000"/>
                </a:solidFill>
                <a:latin typeface="Calibri"/>
                <a:ea typeface="Calibri"/>
                <a:cs typeface="Calibri"/>
                <a:sym typeface="Calibri"/>
              </a:rPr>
              <a:t>Premack</a:t>
            </a:r>
            <a:r>
              <a:rPr lang="fr-FR" dirty="0">
                <a:solidFill>
                  <a:srgbClr val="000000"/>
                </a:solidFill>
                <a:latin typeface="Calibri"/>
                <a:ea typeface="Calibri"/>
                <a:cs typeface="Calibri"/>
                <a:sym typeface="Calibri"/>
              </a:rPr>
              <a:t> et </a:t>
            </a:r>
            <a:r>
              <a:rPr lang="fr-FR" dirty="0" err="1">
                <a:solidFill>
                  <a:srgbClr val="000000"/>
                </a:solidFill>
                <a:latin typeface="Calibri"/>
                <a:ea typeface="Calibri"/>
                <a:cs typeface="Calibri"/>
                <a:sym typeface="Calibri"/>
              </a:rPr>
              <a:t>Woodruff</a:t>
            </a:r>
            <a:r>
              <a:rPr lang="fr-FR" dirty="0">
                <a:solidFill>
                  <a:srgbClr val="000000"/>
                </a:solidFill>
                <a:latin typeface="Calibri"/>
                <a:ea typeface="Calibri"/>
                <a:cs typeface="Calibri"/>
                <a:sym typeface="Calibri"/>
              </a:rPr>
              <a:t>, 1978)</a:t>
            </a:r>
            <a:endParaRPr sz="2000" dirty="0">
              <a:solidFill>
                <a:srgbClr val="000000"/>
              </a:solidFill>
              <a:latin typeface="Calibri"/>
              <a:ea typeface="Calibri"/>
              <a:cs typeface="Calibri"/>
              <a:sym typeface="Calibri"/>
            </a:endParaRPr>
          </a:p>
        </p:txBody>
      </p:sp>
      <p:sp>
        <p:nvSpPr>
          <p:cNvPr id="926" name="Google Shape;926;g1cf6c06ae27_0_259"/>
          <p:cNvSpPr txBox="1"/>
          <p:nvPr/>
        </p:nvSpPr>
        <p:spPr>
          <a:xfrm>
            <a:off x="457199" y="3795234"/>
            <a:ext cx="2350961" cy="685800"/>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Clr>
                <a:srgbClr val="000000"/>
              </a:buClr>
              <a:buSzPts val="1500"/>
            </a:pPr>
            <a:r>
              <a:rPr lang="fr-FR" sz="2000" dirty="0">
                <a:solidFill>
                  <a:srgbClr val="000000"/>
                </a:solidFill>
                <a:latin typeface="Calibri"/>
                <a:ea typeface="Calibri"/>
                <a:cs typeface="Calibri"/>
                <a:sym typeface="Calibri"/>
              </a:rPr>
              <a:t>tâche d’attribution d’intentions</a:t>
            </a:r>
            <a:endParaRPr sz="4400" dirty="0">
              <a:solidFill>
                <a:srgbClr val="000000"/>
              </a:solidFill>
              <a:latin typeface="Calibri"/>
              <a:ea typeface="Calibri"/>
              <a:cs typeface="Calibri"/>
              <a:sym typeface="Calibri"/>
            </a:endParaRPr>
          </a:p>
        </p:txBody>
      </p:sp>
      <p:sp>
        <p:nvSpPr>
          <p:cNvPr id="929" name="Google Shape;929;g1cf6c06ae27_0_259"/>
          <p:cNvSpPr/>
          <p:nvPr/>
        </p:nvSpPr>
        <p:spPr>
          <a:xfrm>
            <a:off x="6229781" y="6356520"/>
            <a:ext cx="2305905"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dirty="0">
                <a:solidFill>
                  <a:schemeClr val="dk1"/>
                </a:solidFill>
                <a:latin typeface="Calibri"/>
                <a:ea typeface="Calibri"/>
                <a:cs typeface="Calibri"/>
                <a:sym typeface="Calibri"/>
              </a:rPr>
              <a:t>Brunet </a:t>
            </a:r>
            <a:r>
              <a:rPr lang="fr-FR" i="1" dirty="0">
                <a:solidFill>
                  <a:schemeClr val="dk1"/>
                </a:solidFill>
                <a:latin typeface="Calibri"/>
                <a:ea typeface="Calibri"/>
                <a:cs typeface="Calibri"/>
                <a:sym typeface="Calibri"/>
              </a:rPr>
              <a:t>et al</a:t>
            </a:r>
            <a:r>
              <a:rPr lang="fr-FR" dirty="0">
                <a:solidFill>
                  <a:schemeClr val="dk1"/>
                </a:solidFill>
                <a:latin typeface="Calibri"/>
                <a:ea typeface="Calibri"/>
                <a:cs typeface="Calibri"/>
                <a:sym typeface="Calibri"/>
              </a:rPr>
              <a:t>, 2003</a:t>
            </a:r>
            <a:endParaRPr dirty="0">
              <a:solidFill>
                <a:schemeClr val="dk1"/>
              </a:solidFill>
              <a:latin typeface="Calibri"/>
              <a:ea typeface="Calibri"/>
              <a:cs typeface="Calibri"/>
              <a:sym typeface="Calibri"/>
            </a:endParaRPr>
          </a:p>
        </p:txBody>
      </p:sp>
      <p:sp>
        <p:nvSpPr>
          <p:cNvPr id="5" name="Espace réservé du numéro de diapositive 4"/>
          <p:cNvSpPr>
            <a:spLocks noGrp="1"/>
          </p:cNvSpPr>
          <p:nvPr>
            <p:ph type="sldNum" sz="quarter" idx="12"/>
          </p:nvPr>
        </p:nvSpPr>
        <p:spPr/>
        <p:txBody>
          <a:bodyPr/>
          <a:lstStyle/>
          <a:p>
            <a:fld id="{57D14BEA-537B-AC40-B661-E1E6E826814E}" type="slidenum">
              <a:rPr lang="fr-FR" smtClean="0"/>
              <a:t>15</a:t>
            </a:fld>
            <a:endParaRPr lang="fr-FR"/>
          </a:p>
        </p:txBody>
      </p:sp>
      <p:sp>
        <p:nvSpPr>
          <p:cNvPr id="6" name="Espace réservé de la date 5"/>
          <p:cNvSpPr>
            <a:spLocks noGrp="1"/>
          </p:cNvSpPr>
          <p:nvPr>
            <p:ph type="dt" sz="half" idx="10"/>
          </p:nvPr>
        </p:nvSpPr>
        <p:spPr/>
        <p:txBody>
          <a:bodyPr/>
          <a:lstStyle/>
          <a:p>
            <a:r>
              <a:rPr lang="fr-FR"/>
              <a:t>10/10/23</a:t>
            </a:r>
          </a:p>
        </p:txBody>
      </p:sp>
      <p:sp>
        <p:nvSpPr>
          <p:cNvPr id="11" name="Espace réservé du pied de page 8"/>
          <p:cNvSpPr>
            <a:spLocks noGrp="1"/>
          </p:cNvSpPr>
          <p:nvPr>
            <p:ph type="ftr" sz="quarter" idx="11"/>
          </p:nvPr>
        </p:nvSpPr>
        <p:spPr>
          <a:xfrm>
            <a:off x="2405765" y="6375995"/>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68038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g1cf6c06ae27_0_291"/>
          <p:cNvSpPr txBox="1"/>
          <p:nvPr/>
        </p:nvSpPr>
        <p:spPr>
          <a:xfrm>
            <a:off x="457200" y="1710563"/>
            <a:ext cx="8229375" cy="864300"/>
          </a:xfrm>
          <a:prstGeom prst="rect">
            <a:avLst/>
          </a:prstGeom>
          <a:noFill/>
          <a:ln>
            <a:noFill/>
          </a:ln>
        </p:spPr>
        <p:txBody>
          <a:bodyPr spcFirstLastPara="1" wrap="square" lIns="91425" tIns="45700" rIns="91425" bIns="45700" anchor="t" anchorCtr="0">
            <a:normAutofit fontScale="70000" lnSpcReduction="20000"/>
          </a:bodyPr>
          <a:lstStyle/>
          <a:p>
            <a:pPr marL="457200" marR="0" lvl="0" indent="-457200" algn="l" rtl="0">
              <a:spcBef>
                <a:spcPts val="0"/>
              </a:spcBef>
              <a:spcAft>
                <a:spcPts val="0"/>
              </a:spcAft>
              <a:buClr>
                <a:srgbClr val="000000"/>
              </a:buClr>
              <a:buSzPct val="100000"/>
              <a:buFont typeface="Arial"/>
              <a:buChar char="•"/>
            </a:pPr>
            <a:r>
              <a:rPr lang="fr-FR" sz="3200" b="0" strike="noStrike" dirty="0">
                <a:solidFill>
                  <a:srgbClr val="000000"/>
                </a:solidFill>
                <a:latin typeface="Calibri"/>
                <a:ea typeface="Calibri"/>
                <a:cs typeface="Calibri"/>
                <a:sym typeface="Calibri"/>
              </a:rPr>
              <a:t>Capacité  à identifier correctement les émotions d’autrui</a:t>
            </a:r>
            <a:endParaRPr dirty="0"/>
          </a:p>
          <a:p>
            <a:pPr marL="914400" marR="0" lvl="1" indent="-457200" algn="l" rtl="0">
              <a:spcBef>
                <a:spcPts val="0"/>
              </a:spcBef>
              <a:spcAft>
                <a:spcPts val="0"/>
              </a:spcAft>
              <a:buClr>
                <a:srgbClr val="000000"/>
              </a:buClr>
              <a:buSzPct val="100000"/>
              <a:buFont typeface="Arial"/>
              <a:buChar char="•"/>
            </a:pPr>
            <a:r>
              <a:rPr lang="fr-FR" sz="2800" b="0" i="0" u="none" strike="noStrike" cap="none" dirty="0">
                <a:solidFill>
                  <a:srgbClr val="000000"/>
                </a:solidFill>
                <a:latin typeface="Calibri"/>
                <a:ea typeface="Calibri"/>
                <a:cs typeface="Calibri"/>
                <a:sym typeface="Calibri"/>
              </a:rPr>
              <a:t>Faciales</a:t>
            </a:r>
            <a:endParaRPr dirty="0"/>
          </a:p>
          <a:p>
            <a:pPr marL="914400" marR="0" lvl="1" indent="-457200" algn="l" rtl="0">
              <a:spcBef>
                <a:spcPts val="0"/>
              </a:spcBef>
              <a:spcAft>
                <a:spcPts val="0"/>
              </a:spcAft>
              <a:buClr>
                <a:srgbClr val="000000"/>
              </a:buClr>
              <a:buSzPct val="100000"/>
              <a:buFont typeface="Arial"/>
              <a:buChar char="•"/>
            </a:pPr>
            <a:r>
              <a:rPr lang="fr-FR" sz="2800" b="0" i="0" u="none" strike="noStrike" cap="none" dirty="0">
                <a:solidFill>
                  <a:srgbClr val="000000"/>
                </a:solidFill>
                <a:latin typeface="Calibri"/>
                <a:ea typeface="Calibri"/>
                <a:cs typeface="Calibri"/>
                <a:sym typeface="Calibri"/>
              </a:rPr>
              <a:t>Vocales (prosodie émotionnelle)</a:t>
            </a:r>
            <a:endParaRPr dirty="0"/>
          </a:p>
        </p:txBody>
      </p:sp>
      <p:sp>
        <p:nvSpPr>
          <p:cNvPr id="950" name="Google Shape;950;g1cf6c06ae27_0_291"/>
          <p:cNvSpPr/>
          <p:nvPr/>
        </p:nvSpPr>
        <p:spPr>
          <a:xfrm flipH="1">
            <a:off x="-855" y="1407600"/>
            <a:ext cx="9143775" cy="154800"/>
          </a:xfrm>
          <a:prstGeom prst="rect">
            <a:avLst/>
          </a:prstGeom>
          <a:solidFill>
            <a:schemeClr val="dk2"/>
          </a:solidFill>
          <a:ln>
            <a:noFill/>
          </a:ln>
          <a:effectLst>
            <a:outerShdw blurRad="40000" dist="23000" dir="5400000" rotWithShape="0">
              <a:srgbClr val="000000">
                <a:alpha val="349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51" name="Google Shape;951;g1cf6c06ae27_0_291"/>
          <p:cNvSpPr txBox="1"/>
          <p:nvPr/>
        </p:nvSpPr>
        <p:spPr>
          <a:xfrm>
            <a:off x="457200" y="132565"/>
            <a:ext cx="8229375" cy="1142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strike="noStrike" dirty="0">
                <a:solidFill>
                  <a:srgbClr val="000000"/>
                </a:solidFill>
                <a:latin typeface="Calibri"/>
                <a:ea typeface="Calibri"/>
                <a:cs typeface="Calibri"/>
                <a:sym typeface="Calibri"/>
              </a:rPr>
              <a:t>Les altérations de la cognition sociale</a:t>
            </a:r>
            <a:endParaRPr dirty="0"/>
          </a:p>
          <a:p>
            <a:pPr marL="0" marR="0" lvl="0" indent="0" algn="ctr" rtl="0">
              <a:spcBef>
                <a:spcPts val="0"/>
              </a:spcBef>
              <a:spcAft>
                <a:spcPts val="0"/>
              </a:spcAft>
              <a:buNone/>
            </a:pPr>
            <a:r>
              <a:rPr lang="fr-FR" sz="2400" dirty="0">
                <a:solidFill>
                  <a:srgbClr val="000000"/>
                </a:solidFill>
                <a:latin typeface="Calibri"/>
                <a:ea typeface="Calibri"/>
                <a:cs typeface="Calibri"/>
                <a:sym typeface="Calibri"/>
              </a:rPr>
              <a:t>Reconnaissance des émotions </a:t>
            </a:r>
            <a:endParaRPr sz="2400" dirty="0">
              <a:solidFill>
                <a:srgbClr val="000000"/>
              </a:solidFill>
              <a:latin typeface="Calibri"/>
              <a:ea typeface="Calibri"/>
              <a:cs typeface="Calibri"/>
              <a:sym typeface="Calibri"/>
            </a:endParaRPr>
          </a:p>
        </p:txBody>
      </p:sp>
      <p:pic>
        <p:nvPicPr>
          <p:cNvPr id="952" name="Google Shape;952;g1cf6c06ae27_0_291"/>
          <p:cNvPicPr preferRelativeResize="0"/>
          <p:nvPr/>
        </p:nvPicPr>
        <p:blipFill rotWithShape="1">
          <a:blip r:embed="rId3">
            <a:alphaModFix/>
          </a:blip>
          <a:srcRect/>
          <a:stretch/>
        </p:blipFill>
        <p:spPr>
          <a:xfrm>
            <a:off x="862256" y="2726305"/>
            <a:ext cx="6070755" cy="3996895"/>
          </a:xfrm>
          <a:prstGeom prst="rect">
            <a:avLst/>
          </a:prstGeom>
          <a:noFill/>
          <a:ln>
            <a:noFill/>
          </a:ln>
        </p:spPr>
      </p:pic>
      <p:sp>
        <p:nvSpPr>
          <p:cNvPr id="953" name="Google Shape;953;g1cf6c06ae27_0_291"/>
          <p:cNvSpPr/>
          <p:nvPr/>
        </p:nvSpPr>
        <p:spPr>
          <a:xfrm>
            <a:off x="6637554" y="3872288"/>
            <a:ext cx="2385636" cy="1146174"/>
          </a:xfrm>
          <a:prstGeom prst="rect">
            <a:avLst/>
          </a:prstGeom>
          <a:noFill/>
          <a:ln>
            <a:noFill/>
          </a:ln>
        </p:spPr>
        <p:txBody>
          <a:bodyPr spcFirstLastPara="1" wrap="square" lIns="91425" tIns="45700" rIns="91425" bIns="45700" anchor="t" anchorCtr="0">
            <a:noAutofit/>
          </a:bodyPr>
          <a:lstStyle/>
          <a:p>
            <a:pPr marL="457200" marR="0" lvl="1" indent="0" algn="ctr" rtl="0">
              <a:spcBef>
                <a:spcPts val="0"/>
              </a:spcBef>
              <a:spcAft>
                <a:spcPts val="0"/>
              </a:spcAft>
              <a:buNone/>
            </a:pPr>
            <a:r>
              <a:rPr lang="fr-FR" sz="1800" b="0" i="0" u="none" strike="noStrike" cap="none" dirty="0">
                <a:solidFill>
                  <a:srgbClr val="000000"/>
                </a:solidFill>
                <a:latin typeface="Calibri"/>
                <a:ea typeface="Calibri"/>
                <a:cs typeface="Calibri"/>
                <a:sym typeface="Calibri"/>
              </a:rPr>
              <a:t>Test de Reconnaissance des Emotions Faciales </a:t>
            </a:r>
            <a:endParaRPr sz="1800" b="0" i="0" u="none" strike="noStrike" cap="none" dirty="0">
              <a:solidFill>
                <a:srgbClr val="000000"/>
              </a:solidFill>
              <a:latin typeface="Calibri"/>
              <a:ea typeface="Calibri"/>
              <a:cs typeface="Calibri"/>
              <a:sym typeface="Calibri"/>
            </a:endParaRPr>
          </a:p>
          <a:p>
            <a:pPr marL="457200" marR="0" lvl="1" indent="0" algn="ctr" rtl="0">
              <a:spcBef>
                <a:spcPts val="0"/>
              </a:spcBef>
              <a:spcAft>
                <a:spcPts val="0"/>
              </a:spcAft>
              <a:buNone/>
            </a:pPr>
            <a:r>
              <a:rPr lang="fr-FR" sz="1800" b="0" i="0" u="none" strike="noStrike" cap="none" dirty="0">
                <a:solidFill>
                  <a:srgbClr val="000000"/>
                </a:solidFill>
                <a:latin typeface="Calibri"/>
                <a:ea typeface="Calibri"/>
                <a:cs typeface="Calibri"/>
                <a:sym typeface="Calibri"/>
              </a:rPr>
              <a:t>(TREF, </a:t>
            </a:r>
            <a:r>
              <a:rPr lang="fr-FR" sz="1800" b="0" i="0" u="none" strike="noStrike" cap="none" dirty="0" err="1">
                <a:solidFill>
                  <a:srgbClr val="000000"/>
                </a:solidFill>
                <a:latin typeface="Calibri"/>
                <a:ea typeface="Calibri"/>
                <a:cs typeface="Calibri"/>
                <a:sym typeface="Calibri"/>
              </a:rPr>
              <a:t>Gaudelus</a:t>
            </a:r>
            <a:r>
              <a:rPr lang="fr-FR" sz="1800" b="0" i="0" u="none" strike="noStrike" cap="none" dirty="0">
                <a:solidFill>
                  <a:srgbClr val="000000"/>
                </a:solidFill>
                <a:latin typeface="Calibri"/>
                <a:ea typeface="Calibri"/>
                <a:cs typeface="Calibri"/>
                <a:sym typeface="Calibri"/>
              </a:rPr>
              <a:t> </a:t>
            </a:r>
            <a:r>
              <a:rPr lang="fr-FR" sz="1800" b="0" i="1" u="none" strike="noStrike" cap="none" dirty="0">
                <a:solidFill>
                  <a:srgbClr val="000000"/>
                </a:solidFill>
                <a:latin typeface="Calibri"/>
                <a:ea typeface="Calibri"/>
                <a:cs typeface="Calibri"/>
                <a:sym typeface="Calibri"/>
              </a:rPr>
              <a:t>et al</a:t>
            </a:r>
            <a:r>
              <a:rPr lang="fr-FR" sz="1800" b="0" i="0" u="none" strike="noStrike" cap="none" dirty="0">
                <a:solidFill>
                  <a:srgbClr val="000000"/>
                </a:solidFill>
                <a:latin typeface="Calibri"/>
                <a:ea typeface="Calibri"/>
                <a:cs typeface="Calibri"/>
                <a:sym typeface="Calibri"/>
              </a:rPr>
              <a:t>, 2013)</a:t>
            </a:r>
            <a:endParaRPr sz="1800" dirty="0"/>
          </a:p>
        </p:txBody>
      </p:sp>
      <p:sp>
        <p:nvSpPr>
          <p:cNvPr id="5" name="Espace réservé du numéro de diapositive 4"/>
          <p:cNvSpPr>
            <a:spLocks noGrp="1"/>
          </p:cNvSpPr>
          <p:nvPr>
            <p:ph type="sldNum" sz="quarter" idx="12"/>
          </p:nvPr>
        </p:nvSpPr>
        <p:spPr/>
        <p:txBody>
          <a:bodyPr/>
          <a:lstStyle/>
          <a:p>
            <a:fld id="{57D14BEA-537B-AC40-B661-E1E6E826814E}" type="slidenum">
              <a:rPr lang="fr-FR" smtClean="0"/>
              <a:t>16</a:t>
            </a:fld>
            <a:endParaRPr lang="fr-FR"/>
          </a:p>
        </p:txBody>
      </p:sp>
      <p:sp>
        <p:nvSpPr>
          <p:cNvPr id="6" name="Espace réservé de la date 5"/>
          <p:cNvSpPr>
            <a:spLocks noGrp="1"/>
          </p:cNvSpPr>
          <p:nvPr>
            <p:ph type="dt" sz="half" idx="10"/>
          </p:nvPr>
        </p:nvSpPr>
        <p:spPr/>
        <p:txBody>
          <a:bodyPr/>
          <a:lstStyle/>
          <a:p>
            <a:r>
              <a:rPr lang="fr-FR"/>
              <a:t>10/10/23</a:t>
            </a:r>
          </a:p>
        </p:txBody>
      </p:sp>
    </p:spTree>
    <p:extLst>
      <p:ext uri="{BB962C8B-B14F-4D97-AF65-F5344CB8AC3E}">
        <p14:creationId xmlns:p14="http://schemas.microsoft.com/office/powerpoint/2010/main" val="32720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04623"/>
            <a:ext cx="8565628" cy="4949192"/>
          </a:xfrm>
        </p:spPr>
        <p:txBody>
          <a:bodyPr>
            <a:noAutofit/>
          </a:bodyPr>
          <a:lstStyle/>
          <a:p>
            <a:pPr marL="0" indent="0">
              <a:buNone/>
            </a:pPr>
            <a:r>
              <a:rPr lang="fr-FR" sz="2800" b="1" dirty="0">
                <a:solidFill>
                  <a:srgbClr val="FF0000"/>
                </a:solidFill>
              </a:rPr>
              <a:t>La motivation</a:t>
            </a:r>
          </a:p>
          <a:p>
            <a:pPr marL="0" indent="0">
              <a:buNone/>
            </a:pPr>
            <a:endParaRPr lang="fr-FR" sz="1800" dirty="0"/>
          </a:p>
          <a:p>
            <a:pPr marL="0" lvl="0" indent="0">
              <a:buNone/>
            </a:pPr>
            <a:r>
              <a:rPr lang="fr-FR" sz="2000" dirty="0">
                <a:solidFill>
                  <a:srgbClr val="000000"/>
                </a:solidFill>
              </a:rPr>
              <a:t>Capacité à se mobiliser pour initier et accomplir des actions de base, ainsi que pour anticiper, entreprendre ou persévérer dans un projet. </a:t>
            </a:r>
          </a:p>
          <a:p>
            <a:pPr marL="0" lvl="0" indent="0">
              <a:buNone/>
            </a:pPr>
            <a:r>
              <a:rPr lang="fr-FR" sz="2000" dirty="0">
                <a:solidFill>
                  <a:srgbClr val="000000"/>
                </a:solidFill>
              </a:rPr>
              <a:t>Capacité à explorer son environnement ou à faire preuve de curiosité.</a:t>
            </a:r>
          </a:p>
          <a:p>
            <a:pPr marL="0" lvl="0" indent="0">
              <a:buNone/>
            </a:pPr>
            <a:r>
              <a:rPr lang="fr-FR" sz="2000" dirty="0">
                <a:solidFill>
                  <a:srgbClr val="000000"/>
                </a:solidFill>
              </a:rPr>
              <a:t>Son altération se traduit également par une grande fatigabilité.</a:t>
            </a:r>
          </a:p>
          <a:p>
            <a:pPr marL="0" lvl="0" indent="0">
              <a:buNone/>
            </a:pPr>
            <a:endParaRPr lang="fr-FR" sz="2000" dirty="0">
              <a:solidFill>
                <a:srgbClr val="000000"/>
              </a:solidFill>
            </a:endParaRPr>
          </a:p>
          <a:p>
            <a:pPr marL="0" indent="0">
              <a:buNone/>
            </a:pPr>
            <a:endParaRPr lang="en-GB" sz="2800" dirty="0"/>
          </a:p>
          <a:p>
            <a:pPr lvl="1"/>
            <a:endParaRPr lang="en-GB" sz="2400" dirty="0"/>
          </a:p>
          <a:p>
            <a:pPr marL="0" lvl="0" indent="0">
              <a:buNone/>
            </a:pPr>
            <a:endParaRPr lang="fr-FR" sz="2000" dirty="0">
              <a:solidFill>
                <a:srgbClr val="000000"/>
              </a:solidFill>
            </a:endParaRPr>
          </a:p>
          <a:p>
            <a:pPr marL="0" indent="0">
              <a:buNone/>
            </a:pPr>
            <a:endParaRPr lang="fr-FR" sz="1600" dirty="0"/>
          </a:p>
        </p:txBody>
      </p:sp>
      <p:sp>
        <p:nvSpPr>
          <p:cNvPr id="4"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17</a:t>
            </a:fld>
            <a:endParaRPr lang="fr-FR"/>
          </a:p>
        </p:txBody>
      </p:sp>
      <p:sp>
        <p:nvSpPr>
          <p:cNvPr id="8" name="Espace réservé de la date 7"/>
          <p:cNvSpPr>
            <a:spLocks noGrp="1"/>
          </p:cNvSpPr>
          <p:nvPr>
            <p:ph type="dt" sz="half" idx="10"/>
          </p:nvPr>
        </p:nvSpPr>
        <p:spPr/>
        <p:txBody>
          <a:bodyPr/>
          <a:lstStyle/>
          <a:p>
            <a:r>
              <a:rPr lang="fr-FR"/>
              <a:t>10/10/23</a:t>
            </a:r>
          </a:p>
        </p:txBody>
      </p:sp>
      <p:sp>
        <p:nvSpPr>
          <p:cNvPr id="10"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260251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47D8596-7636-AE49-A5C0-041476F811C7}"/>
              </a:ext>
            </a:extLst>
          </p:cNvPr>
          <p:cNvSpPr>
            <a:spLocks noGrp="1"/>
          </p:cNvSpPr>
          <p:nvPr>
            <p:ph type="title"/>
          </p:nvPr>
        </p:nvSpPr>
        <p:spPr>
          <a:xfrm>
            <a:off x="628650" y="365126"/>
            <a:ext cx="7886700" cy="1325563"/>
          </a:xfrm>
        </p:spPr>
        <p:txBody>
          <a:bodyPr>
            <a:normAutofit/>
          </a:bodyPr>
          <a:lstStyle/>
          <a:p>
            <a:r>
              <a:rPr lang="en-GB" sz="3200" dirty="0"/>
              <a:t>Comment </a:t>
            </a:r>
            <a:r>
              <a:rPr lang="en-GB" sz="3200" dirty="0" err="1"/>
              <a:t>mesure</a:t>
            </a:r>
            <a:r>
              <a:rPr lang="en-GB" sz="3200" dirty="0"/>
              <a:t>-t-on la motivation?</a:t>
            </a:r>
          </a:p>
        </p:txBody>
      </p:sp>
      <p:sp>
        <p:nvSpPr>
          <p:cNvPr id="4" name="Ellipse 3">
            <a:extLst>
              <a:ext uri="{FF2B5EF4-FFF2-40B4-BE49-F238E27FC236}">
                <a16:creationId xmlns:a16="http://schemas.microsoft.com/office/drawing/2014/main" id="{6A5E2D44-F98B-3B47-A305-FB9C7DDD795D}"/>
              </a:ext>
            </a:extLst>
          </p:cNvPr>
          <p:cNvSpPr/>
          <p:nvPr/>
        </p:nvSpPr>
        <p:spPr>
          <a:xfrm>
            <a:off x="855343" y="1934152"/>
            <a:ext cx="1864630" cy="149802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GB" sz="1400" kern="0" dirty="0" err="1">
                <a:solidFill>
                  <a:prstClr val="white"/>
                </a:solidFill>
                <a:latin typeface="Calibri"/>
              </a:rPr>
              <a:t>Aboulie</a:t>
            </a:r>
            <a:r>
              <a:rPr lang="en-GB" sz="1400" kern="0" dirty="0">
                <a:solidFill>
                  <a:prstClr val="white"/>
                </a:solidFill>
                <a:latin typeface="Calibri"/>
              </a:rPr>
              <a:t> / </a:t>
            </a:r>
            <a:r>
              <a:rPr lang="en-GB" sz="1400" kern="0" dirty="0" err="1">
                <a:solidFill>
                  <a:prstClr val="white"/>
                </a:solidFill>
                <a:latin typeface="Calibri"/>
              </a:rPr>
              <a:t>apathie</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8" name="Connecteur droit avec flèche 17">
            <a:extLst>
              <a:ext uri="{FF2B5EF4-FFF2-40B4-BE49-F238E27FC236}">
                <a16:creationId xmlns:a16="http://schemas.microsoft.com/office/drawing/2014/main" id="{D3F4E046-E96B-9C44-89AF-B2F05120DA79}"/>
              </a:ext>
            </a:extLst>
          </p:cNvPr>
          <p:cNvCxnSpPr/>
          <p:nvPr/>
        </p:nvCxnSpPr>
        <p:spPr>
          <a:xfrm>
            <a:off x="3320593" y="2723256"/>
            <a:ext cx="529052"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9" name="Ellipse 18">
            <a:extLst>
              <a:ext uri="{FF2B5EF4-FFF2-40B4-BE49-F238E27FC236}">
                <a16:creationId xmlns:a16="http://schemas.microsoft.com/office/drawing/2014/main" id="{0C5ED929-81F8-FD45-933D-ED257D947766}"/>
              </a:ext>
            </a:extLst>
          </p:cNvPr>
          <p:cNvSpPr/>
          <p:nvPr/>
        </p:nvSpPr>
        <p:spPr>
          <a:xfrm>
            <a:off x="5331379" y="3069276"/>
            <a:ext cx="1851692" cy="133279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white"/>
                </a:solidFill>
                <a:effectLst/>
                <a:uLnTx/>
                <a:uFillTx/>
                <a:latin typeface="Calibri"/>
                <a:ea typeface="+mn-ea"/>
                <a:cs typeface="+mn-cs"/>
              </a:rPr>
              <a:t>Sensibilité</a:t>
            </a:r>
            <a:r>
              <a:rPr kumimoji="0" lang="en-GB" sz="1400" b="0" i="0" u="none" strike="noStrike" kern="0" cap="none" spc="0" normalizeH="0" baseline="0" noProof="0" dirty="0">
                <a:ln>
                  <a:noFill/>
                </a:ln>
                <a:solidFill>
                  <a:prstClr val="white"/>
                </a:solidFill>
                <a:effectLst/>
                <a:uLnTx/>
                <a:uFillTx/>
                <a:latin typeface="Calibri"/>
                <a:ea typeface="+mn-ea"/>
                <a:cs typeface="+mn-cs"/>
              </a:rPr>
              <a:t> </a:t>
            </a:r>
            <a:r>
              <a:rPr kumimoji="0" lang="en-GB" sz="1400" b="0" i="0" u="none" strike="noStrike" kern="0" cap="none" spc="0" normalizeH="0" baseline="0" noProof="0" dirty="0" err="1">
                <a:ln>
                  <a:noFill/>
                </a:ln>
                <a:solidFill>
                  <a:prstClr val="white"/>
                </a:solidFill>
                <a:effectLst/>
                <a:uLnTx/>
                <a:uFillTx/>
                <a:latin typeface="Calibri"/>
                <a:ea typeface="+mn-ea"/>
                <a:cs typeface="+mn-cs"/>
              </a:rPr>
              <a:t>à</a:t>
            </a:r>
            <a:r>
              <a:rPr kumimoji="0" lang="en-GB" sz="1400" b="0" i="0" u="none" strike="noStrike" kern="0" cap="none" spc="0" normalizeH="0" baseline="0" noProof="0" dirty="0">
                <a:ln>
                  <a:noFill/>
                </a:ln>
                <a:solidFill>
                  <a:prstClr val="white"/>
                </a:solidFill>
                <a:effectLst/>
                <a:uLnTx/>
                <a:uFillTx/>
                <a:latin typeface="Calibri"/>
                <a:ea typeface="+mn-ea"/>
                <a:cs typeface="+mn-cs"/>
              </a:rPr>
              <a:t> la </a:t>
            </a:r>
            <a:r>
              <a:rPr kumimoji="0" lang="en-GB" sz="1400" b="0" i="0" u="none" strike="noStrike" kern="0" cap="none" spc="0" normalizeH="0" baseline="0" noProof="0" dirty="0" err="1">
                <a:ln>
                  <a:noFill/>
                </a:ln>
                <a:solidFill>
                  <a:prstClr val="white"/>
                </a:solidFill>
                <a:effectLst/>
                <a:uLnTx/>
                <a:uFillTx/>
                <a:latin typeface="Calibri"/>
                <a:ea typeface="+mn-ea"/>
                <a:cs typeface="+mn-cs"/>
              </a:rPr>
              <a:t>punition</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Ellipse 19">
            <a:extLst>
              <a:ext uri="{FF2B5EF4-FFF2-40B4-BE49-F238E27FC236}">
                <a16:creationId xmlns:a16="http://schemas.microsoft.com/office/drawing/2014/main" id="{B6E5C4A8-4EDF-9841-91CD-B37438EB3BCF}"/>
              </a:ext>
            </a:extLst>
          </p:cNvPr>
          <p:cNvSpPr/>
          <p:nvPr/>
        </p:nvSpPr>
        <p:spPr>
          <a:xfrm>
            <a:off x="4397713" y="1690689"/>
            <a:ext cx="1867331" cy="142467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white"/>
                </a:solidFill>
                <a:effectLst/>
                <a:uLnTx/>
                <a:uFillTx/>
                <a:latin typeface="Calibri"/>
                <a:ea typeface="+mn-ea"/>
                <a:cs typeface="+mn-cs"/>
              </a:rPr>
              <a:t>Sensibilité</a:t>
            </a:r>
            <a:r>
              <a:rPr kumimoji="0" lang="en-GB" sz="1400" b="0" i="0" u="none" strike="noStrike" kern="0" cap="none" spc="0" normalizeH="0" noProof="0" dirty="0">
                <a:ln>
                  <a:noFill/>
                </a:ln>
                <a:solidFill>
                  <a:prstClr val="white"/>
                </a:solidFill>
                <a:effectLst/>
                <a:uLnTx/>
                <a:uFillTx/>
                <a:latin typeface="Calibri"/>
                <a:ea typeface="+mn-ea"/>
                <a:cs typeface="+mn-cs"/>
              </a:rPr>
              <a:t> </a:t>
            </a:r>
            <a:r>
              <a:rPr kumimoji="0" lang="en-GB" sz="1400" b="0" i="0" u="none" strike="noStrike" kern="0" cap="none" spc="0" normalizeH="0" noProof="0" dirty="0" err="1">
                <a:ln>
                  <a:noFill/>
                </a:ln>
                <a:solidFill>
                  <a:prstClr val="white"/>
                </a:solidFill>
                <a:effectLst/>
                <a:uLnTx/>
                <a:uFillTx/>
                <a:latin typeface="Calibri"/>
                <a:ea typeface="+mn-ea"/>
                <a:cs typeface="+mn-cs"/>
              </a:rPr>
              <a:t>à</a:t>
            </a:r>
            <a:r>
              <a:rPr kumimoji="0" lang="en-GB" sz="1400" b="0" i="0" u="none" strike="noStrike" kern="0" cap="none" spc="0" normalizeH="0" noProof="0" dirty="0">
                <a:ln>
                  <a:noFill/>
                </a:ln>
                <a:solidFill>
                  <a:prstClr val="white"/>
                </a:solidFill>
                <a:effectLst/>
                <a:uLnTx/>
                <a:uFillTx/>
                <a:latin typeface="Calibri"/>
                <a:ea typeface="+mn-ea"/>
                <a:cs typeface="+mn-cs"/>
              </a:rPr>
              <a:t> la </a:t>
            </a:r>
            <a:r>
              <a:rPr kumimoji="0" lang="en-GB" sz="1400" b="0" i="0" u="none" strike="noStrike" kern="0" cap="none" spc="0" normalizeH="0" noProof="0" dirty="0" err="1">
                <a:ln>
                  <a:noFill/>
                </a:ln>
                <a:solidFill>
                  <a:prstClr val="white"/>
                </a:solidFill>
                <a:effectLst/>
                <a:uLnTx/>
                <a:uFillTx/>
                <a:latin typeface="Calibri"/>
                <a:ea typeface="+mn-ea"/>
                <a:cs typeface="+mn-cs"/>
              </a:rPr>
              <a:t>récompense</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Ellipse 20">
            <a:extLst>
              <a:ext uri="{FF2B5EF4-FFF2-40B4-BE49-F238E27FC236}">
                <a16:creationId xmlns:a16="http://schemas.microsoft.com/office/drawing/2014/main" id="{A5A1F635-6BB3-B643-B327-37FFD3F5C575}"/>
              </a:ext>
            </a:extLst>
          </p:cNvPr>
          <p:cNvSpPr/>
          <p:nvPr/>
        </p:nvSpPr>
        <p:spPr>
          <a:xfrm>
            <a:off x="6410160" y="1609333"/>
            <a:ext cx="1829066" cy="1527646"/>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err="1">
                <a:ln>
                  <a:noFill/>
                </a:ln>
                <a:solidFill>
                  <a:prstClr val="white"/>
                </a:solidFill>
                <a:effectLst/>
                <a:uLnTx/>
                <a:uFillTx/>
                <a:latin typeface="Calibri"/>
                <a:ea typeface="+mn-ea"/>
                <a:cs typeface="+mn-cs"/>
              </a:rPr>
              <a:t>Sensibilit</a:t>
            </a:r>
            <a:r>
              <a:rPr lang="en-GB" sz="1400" kern="0" dirty="0" err="1">
                <a:solidFill>
                  <a:prstClr val="white"/>
                </a:solidFill>
                <a:latin typeface="Calibri"/>
              </a:rPr>
              <a:t>é</a:t>
            </a:r>
            <a:r>
              <a:rPr lang="en-GB" sz="1400" kern="0" dirty="0">
                <a:solidFill>
                  <a:prstClr val="white"/>
                </a:solidFill>
                <a:latin typeface="Calibri"/>
              </a:rPr>
              <a:t> </a:t>
            </a:r>
            <a:r>
              <a:rPr lang="en-GB" sz="1400" kern="0" dirty="0" err="1">
                <a:solidFill>
                  <a:prstClr val="white"/>
                </a:solidFill>
                <a:latin typeface="Calibri"/>
              </a:rPr>
              <a:t>à</a:t>
            </a:r>
            <a:r>
              <a:rPr lang="en-GB" sz="1400" kern="0" dirty="0">
                <a:solidFill>
                  <a:prstClr val="white"/>
                </a:solidFill>
                <a:latin typeface="Calibri"/>
              </a:rPr>
              <a:t> </a:t>
            </a:r>
            <a:r>
              <a:rPr lang="en-GB" sz="1400" kern="0" dirty="0" err="1">
                <a:solidFill>
                  <a:prstClr val="white"/>
                </a:solidFill>
                <a:latin typeface="Calibri"/>
              </a:rPr>
              <a:t>l’effort</a:t>
            </a:r>
            <a:r>
              <a:rPr lang="en-GB" sz="1400" kern="0" dirty="0">
                <a:solidFill>
                  <a:prstClr val="white"/>
                </a:solidFill>
                <a:latin typeface="Calibri"/>
              </a:rPr>
              <a:t> </a:t>
            </a:r>
            <a:endParaRPr kumimoji="0" lang="en-GB"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ZoneTexte 1">
            <a:extLst>
              <a:ext uri="{FF2B5EF4-FFF2-40B4-BE49-F238E27FC236}">
                <a16:creationId xmlns:a16="http://schemas.microsoft.com/office/drawing/2014/main" id="{85B1755A-6088-014A-BC8B-6D5F2B38BF76}"/>
              </a:ext>
            </a:extLst>
          </p:cNvPr>
          <p:cNvSpPr txBox="1"/>
          <p:nvPr/>
        </p:nvSpPr>
        <p:spPr>
          <a:xfrm>
            <a:off x="463948" y="4019839"/>
            <a:ext cx="3216582" cy="1200329"/>
          </a:xfrm>
          <a:prstGeom prst="rect">
            <a:avLst/>
          </a:prstGeom>
          <a:noFill/>
        </p:spPr>
        <p:txBody>
          <a:bodyPr wrap="square" rtlCol="0">
            <a:spAutoFit/>
          </a:bodyPr>
          <a:lstStyle/>
          <a:p>
            <a:r>
              <a:rPr lang="en-GB" dirty="0"/>
              <a:t>Questionnaires et </a:t>
            </a:r>
          </a:p>
          <a:p>
            <a:r>
              <a:rPr lang="en-GB" dirty="0" err="1"/>
              <a:t>échelles</a:t>
            </a:r>
            <a:r>
              <a:rPr lang="en-GB" dirty="0"/>
              <a:t> </a:t>
            </a:r>
            <a:r>
              <a:rPr lang="en-GB" dirty="0" err="1"/>
              <a:t>psychométriques</a:t>
            </a:r>
            <a:endParaRPr lang="en-GB" dirty="0"/>
          </a:p>
          <a:p>
            <a:r>
              <a:rPr lang="en-GB" dirty="0"/>
              <a:t>(</a:t>
            </a:r>
            <a:r>
              <a:rPr lang="en-GB" dirty="0" err="1"/>
              <a:t>mesurent</a:t>
            </a:r>
            <a:r>
              <a:rPr lang="en-GB" dirty="0"/>
              <a:t> les attitudes, le </a:t>
            </a:r>
            <a:r>
              <a:rPr lang="en-GB" dirty="0" err="1"/>
              <a:t>comportement</a:t>
            </a:r>
            <a:r>
              <a:rPr lang="en-GB" dirty="0"/>
              <a:t>, le mode de vie)</a:t>
            </a:r>
          </a:p>
        </p:txBody>
      </p:sp>
      <p:sp>
        <p:nvSpPr>
          <p:cNvPr id="22" name="ZoneTexte 21">
            <a:extLst>
              <a:ext uri="{FF2B5EF4-FFF2-40B4-BE49-F238E27FC236}">
                <a16:creationId xmlns:a16="http://schemas.microsoft.com/office/drawing/2014/main" id="{41C76AE4-E012-2944-8264-D0841E81DF9E}"/>
              </a:ext>
            </a:extLst>
          </p:cNvPr>
          <p:cNvSpPr txBox="1"/>
          <p:nvPr/>
        </p:nvSpPr>
        <p:spPr>
          <a:xfrm>
            <a:off x="4656143" y="4620004"/>
            <a:ext cx="4164584" cy="923330"/>
          </a:xfrm>
          <a:prstGeom prst="rect">
            <a:avLst/>
          </a:prstGeom>
          <a:noFill/>
        </p:spPr>
        <p:txBody>
          <a:bodyPr wrap="square" rtlCol="0">
            <a:spAutoFit/>
          </a:bodyPr>
          <a:lstStyle/>
          <a:p>
            <a:r>
              <a:rPr lang="en-GB" dirty="0" err="1"/>
              <a:t>Approche</a:t>
            </a:r>
            <a:r>
              <a:rPr lang="en-GB" dirty="0"/>
              <a:t> </a:t>
            </a:r>
            <a:r>
              <a:rPr lang="en-GB" dirty="0" err="1"/>
              <a:t>analytique</a:t>
            </a:r>
            <a:r>
              <a:rPr lang="en-GB" dirty="0"/>
              <a:t> et </a:t>
            </a:r>
            <a:r>
              <a:rPr lang="en-GB" dirty="0" err="1"/>
              <a:t>mesure</a:t>
            </a:r>
            <a:r>
              <a:rPr lang="en-GB" dirty="0"/>
              <a:t> de </a:t>
            </a:r>
            <a:r>
              <a:rPr lang="en-GB" dirty="0" err="1"/>
              <a:t>ses</a:t>
            </a:r>
            <a:r>
              <a:rPr lang="en-GB" dirty="0"/>
              <a:t> </a:t>
            </a:r>
            <a:r>
              <a:rPr lang="en-GB" dirty="0" err="1"/>
              <a:t>composantes</a:t>
            </a:r>
            <a:r>
              <a:rPr lang="en-GB" dirty="0"/>
              <a:t> par des </a:t>
            </a:r>
            <a:r>
              <a:rPr lang="en-GB" dirty="0" err="1"/>
              <a:t>mises</a:t>
            </a:r>
            <a:r>
              <a:rPr lang="en-GB" dirty="0"/>
              <a:t> en situations et des tests</a:t>
            </a:r>
          </a:p>
        </p:txBody>
      </p:sp>
      <p:sp>
        <p:nvSpPr>
          <p:cNvPr id="9" name="Espace réservé du numéro de diapositive 8"/>
          <p:cNvSpPr>
            <a:spLocks noGrp="1"/>
          </p:cNvSpPr>
          <p:nvPr>
            <p:ph type="sldNum" sz="quarter" idx="12"/>
          </p:nvPr>
        </p:nvSpPr>
        <p:spPr/>
        <p:txBody>
          <a:bodyPr/>
          <a:lstStyle/>
          <a:p>
            <a:fld id="{57D14BEA-537B-AC40-B661-E1E6E826814E}" type="slidenum">
              <a:rPr lang="fr-FR" smtClean="0"/>
              <a:t>18</a:t>
            </a:fld>
            <a:endParaRPr lang="fr-FR"/>
          </a:p>
        </p:txBody>
      </p:sp>
      <p:sp>
        <p:nvSpPr>
          <p:cNvPr id="10" name="Espace réservé de la date 9"/>
          <p:cNvSpPr>
            <a:spLocks noGrp="1"/>
          </p:cNvSpPr>
          <p:nvPr>
            <p:ph type="dt" sz="half" idx="10"/>
          </p:nvPr>
        </p:nvSpPr>
        <p:spPr/>
        <p:txBody>
          <a:bodyPr/>
          <a:lstStyle/>
          <a:p>
            <a:r>
              <a:rPr lang="fr-FR"/>
              <a:t>10/10/23</a:t>
            </a:r>
          </a:p>
        </p:txBody>
      </p:sp>
      <p:sp>
        <p:nvSpPr>
          <p:cNvPr id="13"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9902946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9492" y="1214339"/>
            <a:ext cx="8697144" cy="5408496"/>
          </a:xfrm>
        </p:spPr>
        <p:txBody>
          <a:bodyPr>
            <a:noAutofit/>
          </a:bodyPr>
          <a:lstStyle/>
          <a:p>
            <a:pPr marL="0" indent="0">
              <a:buNone/>
            </a:pPr>
            <a:r>
              <a:rPr lang="fr-FR" sz="2400" dirty="0">
                <a:solidFill>
                  <a:srgbClr val="FF0000"/>
                </a:solidFill>
              </a:rPr>
              <a:t>La motivation dans les troubles schizophréniques et les autres troubles psychiatriques </a:t>
            </a:r>
            <a:endParaRPr lang="fr-FR" sz="2000" dirty="0">
              <a:solidFill>
                <a:srgbClr val="000000"/>
              </a:solidFill>
            </a:endParaRPr>
          </a:p>
          <a:p>
            <a:pPr lvl="0">
              <a:buFontTx/>
              <a:buChar char="-"/>
            </a:pPr>
            <a:r>
              <a:rPr lang="fr-FR" sz="2000" dirty="0">
                <a:solidFill>
                  <a:srgbClr val="000000"/>
                </a:solidFill>
              </a:rPr>
              <a:t>Altération globale de la motivation dans ses différentes composantes</a:t>
            </a:r>
          </a:p>
          <a:p>
            <a:pPr lvl="0">
              <a:buFontTx/>
              <a:buChar char="-"/>
            </a:pPr>
            <a:r>
              <a:rPr lang="fr-FR" sz="2000" dirty="0">
                <a:solidFill>
                  <a:srgbClr val="000000"/>
                </a:solidFill>
              </a:rPr>
              <a:t>En début de maladie schizophrénique, elle prédit le devenir fonctionnel et la qualité de vie, et cela reste vrai par la suite</a:t>
            </a:r>
          </a:p>
          <a:p>
            <a:pPr lvl="0">
              <a:buFontTx/>
              <a:buChar char="-"/>
            </a:pPr>
            <a:r>
              <a:rPr lang="fr-FR" sz="2000" dirty="0">
                <a:solidFill>
                  <a:srgbClr val="000000"/>
                </a:solidFill>
              </a:rPr>
              <a:t>Elle prédit les résultats aux test neuropsychologiques et les bénéfices de la réhabilitation psychosociale</a:t>
            </a:r>
          </a:p>
          <a:p>
            <a:pPr lvl="0">
              <a:buFontTx/>
              <a:buChar char="-"/>
            </a:pPr>
            <a:endParaRPr lang="fr-FR" sz="1800" dirty="0">
              <a:solidFill>
                <a:srgbClr val="000000"/>
              </a:solidFill>
            </a:endParaRPr>
          </a:p>
          <a:p>
            <a:pPr marL="0" lvl="0" indent="0">
              <a:buNone/>
            </a:pPr>
            <a:r>
              <a:rPr lang="fr-FR" sz="2400" dirty="0">
                <a:solidFill>
                  <a:srgbClr val="FF0000"/>
                </a:solidFill>
              </a:rPr>
              <a:t>La motivation dans les troubles du spectre autistique</a:t>
            </a:r>
          </a:p>
          <a:p>
            <a:pPr lvl="0">
              <a:buFontTx/>
              <a:buChar char="-"/>
            </a:pPr>
            <a:r>
              <a:rPr lang="fr-FR" sz="2000" dirty="0"/>
              <a:t>Moindre attention / motivation pour les stimuli sociaux</a:t>
            </a:r>
          </a:p>
          <a:p>
            <a:pPr>
              <a:buFontTx/>
              <a:buChar char="-"/>
            </a:pPr>
            <a:r>
              <a:rPr lang="fr-FR" sz="2000" dirty="0"/>
              <a:t>Intérêt marqué pour des activités restreintes, spécifiques</a:t>
            </a:r>
          </a:p>
          <a:p>
            <a:pPr>
              <a:buFontTx/>
              <a:buChar char="-"/>
            </a:pPr>
            <a:r>
              <a:rPr lang="fr-FR" sz="2000" dirty="0"/>
              <a:t>Faibles habiletés dans le domaine compétences et relations sociales</a:t>
            </a:r>
          </a:p>
          <a:p>
            <a:pPr lvl="0">
              <a:buFontTx/>
              <a:buChar char="-"/>
            </a:pPr>
            <a:r>
              <a:rPr lang="fr-FR" sz="2000" dirty="0"/>
              <a:t>Déficit motivationnel marqué pour les comportements sociaux (« à quoi ça sert ? » « Quel sens ça a ? »</a:t>
            </a:r>
            <a:r>
              <a:rPr lang="is-IS" sz="2000" dirty="0"/>
              <a:t>…</a:t>
            </a:r>
            <a:r>
              <a:rPr lang="fr-FR" sz="2000" dirty="0"/>
              <a:t>)</a:t>
            </a:r>
          </a:p>
          <a:p>
            <a:endParaRPr lang="en-GB" dirty="0"/>
          </a:p>
          <a:p>
            <a:pPr lvl="1"/>
            <a:endParaRPr lang="en-GB" dirty="0"/>
          </a:p>
          <a:p>
            <a:pPr marL="0" lvl="0" indent="0">
              <a:buNone/>
            </a:pPr>
            <a:endParaRPr lang="fr-FR" sz="2400" dirty="0">
              <a:solidFill>
                <a:srgbClr val="000000"/>
              </a:solidFill>
            </a:endParaRPr>
          </a:p>
          <a:p>
            <a:pPr marL="0" indent="0">
              <a:buNone/>
            </a:pPr>
            <a:endParaRPr lang="fr-FR" sz="1800" dirty="0"/>
          </a:p>
        </p:txBody>
      </p:sp>
      <p:sp>
        <p:nvSpPr>
          <p:cNvPr id="4"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Différents types d’altérations de la motivation</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19</a:t>
            </a:fld>
            <a:endParaRPr lang="fr-FR"/>
          </a:p>
        </p:txBody>
      </p:sp>
      <p:sp>
        <p:nvSpPr>
          <p:cNvPr id="8" name="Espace réservé de la date 7"/>
          <p:cNvSpPr>
            <a:spLocks noGrp="1"/>
          </p:cNvSpPr>
          <p:nvPr>
            <p:ph type="dt" sz="half" idx="10"/>
          </p:nvPr>
        </p:nvSpPr>
        <p:spPr/>
        <p:txBody>
          <a:bodyPr/>
          <a:lstStyle/>
          <a:p>
            <a:r>
              <a:rPr lang="fr-FR"/>
              <a:t>10/10/23</a:t>
            </a:r>
          </a:p>
        </p:txBody>
      </p:sp>
      <p:sp>
        <p:nvSpPr>
          <p:cNvPr id="10"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959182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621" y="336077"/>
            <a:ext cx="8229600" cy="1143000"/>
          </a:xfrm>
          <a:ln>
            <a:noFill/>
          </a:ln>
        </p:spPr>
        <p:txBody>
          <a:bodyPr>
            <a:noAutofit/>
          </a:bodyPr>
          <a:lstStyle/>
          <a:p>
            <a:r>
              <a:rPr lang="fr-FR" sz="2800" dirty="0"/>
              <a:t>Les déficits cognitifs sont des déterminants essentiels et communs du handicap des personnes vivant avec un trouble du neuro-développement ou un trouble psychiatrique sévère et persistant</a:t>
            </a:r>
            <a:endParaRPr lang="fr-FR" sz="5400" dirty="0"/>
          </a:p>
        </p:txBody>
      </p:sp>
      <p:sp>
        <p:nvSpPr>
          <p:cNvPr id="3" name="Espace réservé du contenu 2"/>
          <p:cNvSpPr>
            <a:spLocks noGrp="1"/>
          </p:cNvSpPr>
          <p:nvPr>
            <p:ph idx="1"/>
          </p:nvPr>
        </p:nvSpPr>
        <p:spPr>
          <a:xfrm>
            <a:off x="158739" y="2406289"/>
            <a:ext cx="8681819" cy="4315186"/>
          </a:xfrm>
          <a:noFill/>
        </p:spPr>
        <p:txBody>
          <a:bodyPr>
            <a:noAutofit/>
          </a:bodyPr>
          <a:lstStyle/>
          <a:p>
            <a:pPr marL="0" indent="0">
              <a:buNone/>
            </a:pPr>
            <a:r>
              <a:rPr lang="fr-FR" sz="2000" dirty="0">
                <a:solidFill>
                  <a:srgbClr val="000090"/>
                </a:solidFill>
              </a:rPr>
              <a:t>Ces différents troubles et les déficits cognitifs observés ont des bases biologiques communes :</a:t>
            </a:r>
          </a:p>
          <a:p>
            <a:pPr marL="0" indent="0">
              <a:buNone/>
            </a:pPr>
            <a:endParaRPr lang="fr-FR" sz="1100" dirty="0">
              <a:solidFill>
                <a:srgbClr val="000090"/>
              </a:solidFill>
            </a:endParaRPr>
          </a:p>
          <a:p>
            <a:pPr marL="457200" lvl="1" indent="0">
              <a:buNone/>
            </a:pPr>
            <a:r>
              <a:rPr lang="fr-FR" sz="2000" u="sng" dirty="0">
                <a:solidFill>
                  <a:srgbClr val="000090"/>
                </a:solidFill>
              </a:rPr>
              <a:t>Déterminisme génétique </a:t>
            </a:r>
          </a:p>
          <a:p>
            <a:pPr marL="457200" lvl="1" indent="0">
              <a:buNone/>
            </a:pPr>
            <a:r>
              <a:rPr lang="fr-FR" sz="2000" dirty="0">
                <a:solidFill>
                  <a:srgbClr val="000090"/>
                </a:solidFill>
              </a:rPr>
              <a:t>	pas d’anomalies génétiques spécifiques / une centaine de gènes contribuent à une vulnérabilité globale à l’ensemble 	des troubles</a:t>
            </a:r>
          </a:p>
          <a:p>
            <a:pPr marL="457200" lvl="1" indent="0">
              <a:buNone/>
            </a:pPr>
            <a:r>
              <a:rPr lang="fr-FR" sz="2000" u="sng" dirty="0">
                <a:solidFill>
                  <a:srgbClr val="000090"/>
                </a:solidFill>
              </a:rPr>
              <a:t>Déterminisme neuro-développemental</a:t>
            </a:r>
            <a:endParaRPr lang="fr-FR" sz="2000" dirty="0">
              <a:solidFill>
                <a:srgbClr val="000090"/>
              </a:solidFill>
            </a:endParaRPr>
          </a:p>
          <a:p>
            <a:pPr marL="914400" lvl="2" indent="0">
              <a:buNone/>
            </a:pPr>
            <a:r>
              <a:rPr lang="fr-FR" sz="2000" dirty="0">
                <a:solidFill>
                  <a:srgbClr val="000090"/>
                </a:solidFill>
              </a:rPr>
              <a:t>Des facteurs d’environnement communs : perturbation du développement cérébral durant la grossesse, enfance difficile, psycho-traumatisme, prise de toxiques</a:t>
            </a:r>
            <a:r>
              <a:rPr lang="is-IS" sz="2000" dirty="0">
                <a:solidFill>
                  <a:srgbClr val="000090"/>
                </a:solidFill>
              </a:rPr>
              <a:t>…</a:t>
            </a:r>
            <a:endParaRPr lang="fr-FR" sz="2000" dirty="0"/>
          </a:p>
          <a:p>
            <a:pPr lvl="1"/>
            <a:endParaRPr lang="fr-FR" sz="2000" dirty="0"/>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2</a:t>
            </a:fld>
            <a:endParaRPr lang="fr-FR"/>
          </a:p>
        </p:txBody>
      </p:sp>
      <p:sp>
        <p:nvSpPr>
          <p:cNvPr id="8" name="Espace réservé de la date 7"/>
          <p:cNvSpPr>
            <a:spLocks noGrp="1"/>
          </p:cNvSpPr>
          <p:nvPr>
            <p:ph type="dt" sz="half" idx="10"/>
          </p:nvPr>
        </p:nvSpPr>
        <p:spPr/>
        <p:txBody>
          <a:bodyPr/>
          <a:lstStyle/>
          <a:p>
            <a:r>
              <a:rPr lang="fr-FR"/>
              <a:t>10/10/23</a:t>
            </a:r>
            <a:endParaRPr lang="fr-FR" dirty="0"/>
          </a:p>
        </p:txBody>
      </p:sp>
      <p:sp>
        <p:nvSpPr>
          <p:cNvPr id="9"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92133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5" y="994618"/>
            <a:ext cx="7494674" cy="5296046"/>
          </a:xfrm>
        </p:spPr>
        <p:txBody>
          <a:bodyPr>
            <a:noAutofit/>
          </a:bodyPr>
          <a:lstStyle/>
          <a:p>
            <a:endParaRPr lang="fr-FR" sz="2400" b="1" dirty="0"/>
          </a:p>
          <a:p>
            <a:pPr marL="0" lvl="0" indent="0">
              <a:buNone/>
            </a:pPr>
            <a:endParaRPr lang="fr-FR" sz="2000" dirty="0"/>
          </a:p>
          <a:p>
            <a:pPr marL="0" indent="0">
              <a:buNone/>
            </a:pPr>
            <a:r>
              <a:rPr lang="fr-FR" b="1" dirty="0">
                <a:solidFill>
                  <a:srgbClr val="FF0000"/>
                </a:solidFill>
              </a:rPr>
              <a:t>La métacognition / insight</a:t>
            </a:r>
          </a:p>
          <a:p>
            <a:pPr marL="0" lvl="0" indent="0">
              <a:buNone/>
            </a:pPr>
            <a:endParaRPr lang="fr-FR" sz="2000" dirty="0"/>
          </a:p>
          <a:p>
            <a:pPr marL="0" lvl="0" indent="0">
              <a:buNone/>
            </a:pPr>
            <a:r>
              <a:rPr lang="fr-FR" sz="2000" dirty="0"/>
              <a:t>Compétences permettant l’évaluation de ses capacités et de la qualité de ses réalisations</a:t>
            </a:r>
          </a:p>
          <a:p>
            <a:pPr marL="0" lvl="0" indent="0">
              <a:buNone/>
            </a:pPr>
            <a:endParaRPr lang="fr-FR" sz="2000" dirty="0"/>
          </a:p>
          <a:p>
            <a:pPr lvl="0">
              <a:buFont typeface="Wingdings"/>
              <a:buChar char="è"/>
            </a:pPr>
            <a:r>
              <a:rPr lang="fr-FR" sz="2000" dirty="0"/>
              <a:t>la conscience de ses troubles, </a:t>
            </a:r>
          </a:p>
          <a:p>
            <a:pPr lvl="0">
              <a:buFont typeface="Wingdings"/>
              <a:buChar char="è"/>
            </a:pPr>
            <a:r>
              <a:rPr lang="fr-FR" sz="2000" dirty="0"/>
              <a:t>la reconnaissance de ses limites</a:t>
            </a:r>
          </a:p>
          <a:p>
            <a:pPr lvl="0">
              <a:buFont typeface="Wingdings"/>
              <a:buChar char="è"/>
            </a:pPr>
            <a:r>
              <a:rPr lang="fr-FR" sz="2000" dirty="0"/>
              <a:t>la capacité à prendre des décisions adaptées </a:t>
            </a:r>
          </a:p>
          <a:p>
            <a:pPr lvl="0">
              <a:buFont typeface="Wingdings"/>
              <a:buChar char="è"/>
            </a:pPr>
            <a:r>
              <a:rPr lang="fr-FR" sz="2000" dirty="0"/>
              <a:t>et à demander de l’aide ou prendre soin de sa santé</a:t>
            </a:r>
          </a:p>
          <a:p>
            <a:pPr marL="0" lvl="0" indent="0">
              <a:buNone/>
            </a:pPr>
            <a:endParaRPr lang="fr-FR" sz="2000" dirty="0"/>
          </a:p>
          <a:p>
            <a:endParaRPr lang="fr-FR" sz="2000" dirty="0"/>
          </a:p>
        </p:txBody>
      </p:sp>
      <p:sp>
        <p:nvSpPr>
          <p:cNvPr id="4"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20</a:t>
            </a:fld>
            <a:endParaRPr lang="fr-FR"/>
          </a:p>
        </p:txBody>
      </p:sp>
      <p:sp>
        <p:nvSpPr>
          <p:cNvPr id="8" name="Espace réservé de la date 7"/>
          <p:cNvSpPr>
            <a:spLocks noGrp="1"/>
          </p:cNvSpPr>
          <p:nvPr>
            <p:ph type="dt" sz="half" idx="10"/>
          </p:nvPr>
        </p:nvSpPr>
        <p:spPr/>
        <p:txBody>
          <a:bodyPr/>
          <a:lstStyle/>
          <a:p>
            <a:r>
              <a:rPr lang="fr-FR"/>
              <a:t>10/10/23</a:t>
            </a:r>
          </a:p>
        </p:txBody>
      </p:sp>
      <p:sp>
        <p:nvSpPr>
          <p:cNvPr id="10"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50957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4494" y="1945321"/>
            <a:ext cx="7920880" cy="4525963"/>
          </a:xfrm>
        </p:spPr>
        <p:txBody>
          <a:bodyPr>
            <a:noAutofit/>
          </a:bodyPr>
          <a:lstStyle/>
          <a:p>
            <a:pPr marL="0" indent="0">
              <a:buNone/>
            </a:pPr>
            <a:r>
              <a:rPr lang="fr-FR" sz="2400" b="1" dirty="0">
                <a:solidFill>
                  <a:srgbClr val="FF0000"/>
                </a:solidFill>
              </a:rPr>
              <a:t>Perturbation du traitement des informations sensorielles, de leur intégration </a:t>
            </a:r>
          </a:p>
          <a:p>
            <a:pPr marL="0" indent="0">
              <a:buNone/>
            </a:pPr>
            <a:endParaRPr lang="fr-FR" sz="700" b="1" dirty="0">
              <a:solidFill>
                <a:srgbClr val="FF0000"/>
              </a:solidFill>
            </a:endParaRPr>
          </a:p>
          <a:p>
            <a:pPr marL="0" lvl="0" indent="0">
              <a:buNone/>
            </a:pPr>
            <a:r>
              <a:rPr lang="fr-FR" sz="2000" dirty="0"/>
              <a:t>Hypo ou hyper sensorialité, recherche ou évitement des sensations, difficultés à identifier une douleur (fréquent dans les TSA)</a:t>
            </a:r>
          </a:p>
          <a:p>
            <a:pPr marL="0" lvl="0" indent="0">
              <a:buNone/>
            </a:pPr>
            <a:endParaRPr lang="fr-FR" sz="2000" dirty="0"/>
          </a:p>
          <a:p>
            <a:pPr marL="0" lvl="0" indent="0">
              <a:buNone/>
            </a:pPr>
            <a:endParaRPr lang="fr-FR" sz="700" dirty="0"/>
          </a:p>
          <a:p>
            <a:pPr marL="0" indent="0">
              <a:buNone/>
            </a:pPr>
            <a:r>
              <a:rPr lang="fr-FR" sz="2400" b="1" dirty="0">
                <a:solidFill>
                  <a:srgbClr val="FF0000"/>
                </a:solidFill>
              </a:rPr>
              <a:t>Perturbation de l’attribution à soi de pensées ou d’actions</a:t>
            </a:r>
          </a:p>
          <a:p>
            <a:pPr marL="0" lvl="0" indent="0">
              <a:buNone/>
            </a:pPr>
            <a:r>
              <a:rPr lang="fr-FR" sz="2000" dirty="0"/>
              <a:t>Troubles de l’attribution à soi d’une pensée ou d’une action (hallucinations, actes imposés) (fréquent dans les troubles schizophréniques)</a:t>
            </a:r>
          </a:p>
          <a:p>
            <a:pPr marL="0" indent="0">
              <a:buNone/>
            </a:pPr>
            <a:endParaRPr lang="fr-FR" sz="1600" dirty="0"/>
          </a:p>
        </p:txBody>
      </p:sp>
      <p:sp>
        <p:nvSpPr>
          <p:cNvPr id="4"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21</a:t>
            </a:fld>
            <a:endParaRPr lang="fr-FR"/>
          </a:p>
        </p:txBody>
      </p:sp>
      <p:sp>
        <p:nvSpPr>
          <p:cNvPr id="8" name="Espace réservé de la date 7"/>
          <p:cNvSpPr>
            <a:spLocks noGrp="1"/>
          </p:cNvSpPr>
          <p:nvPr>
            <p:ph type="dt" sz="half" idx="10"/>
          </p:nvPr>
        </p:nvSpPr>
        <p:spPr/>
        <p:txBody>
          <a:bodyPr/>
          <a:lstStyle/>
          <a:p>
            <a:r>
              <a:rPr lang="fr-FR"/>
              <a:t>10/10/23</a:t>
            </a:r>
          </a:p>
        </p:txBody>
      </p:sp>
      <p:sp>
        <p:nvSpPr>
          <p:cNvPr id="10"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267682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0"/>
            <a:ext cx="8229600" cy="1143000"/>
          </a:xfrm>
        </p:spPr>
        <p:txBody>
          <a:bodyPr>
            <a:noAutofit/>
          </a:bodyPr>
          <a:lstStyle/>
          <a:p>
            <a:r>
              <a:rPr lang="fr-FR" sz="2800" b="1" dirty="0">
                <a:solidFill>
                  <a:srgbClr val="FF0000"/>
                </a:solidFill>
              </a:rPr>
              <a:t>Il est possible de </a:t>
            </a:r>
            <a:r>
              <a:rPr lang="fr-FR" sz="2800" b="1" u="sng" dirty="0">
                <a:solidFill>
                  <a:srgbClr val="FF0000"/>
                </a:solidFill>
              </a:rPr>
              <a:t>mesurer de manière valide </a:t>
            </a:r>
            <a:r>
              <a:rPr lang="fr-FR" sz="2800" b="1" dirty="0">
                <a:solidFill>
                  <a:srgbClr val="FF0000"/>
                </a:solidFill>
              </a:rPr>
              <a:t>le retentissement fonctionnel de ces troubles cognitifs</a:t>
            </a:r>
          </a:p>
        </p:txBody>
      </p:sp>
      <p:sp>
        <p:nvSpPr>
          <p:cNvPr id="3" name="Espace réservé du contenu 2"/>
          <p:cNvSpPr>
            <a:spLocks noGrp="1"/>
          </p:cNvSpPr>
          <p:nvPr>
            <p:ph idx="1"/>
          </p:nvPr>
        </p:nvSpPr>
        <p:spPr>
          <a:xfrm>
            <a:off x="255878" y="1401682"/>
            <a:ext cx="8229600" cy="526012"/>
          </a:xfrm>
        </p:spPr>
        <p:txBody>
          <a:bodyPr>
            <a:noAutofit/>
          </a:bodyPr>
          <a:lstStyle/>
          <a:p>
            <a:pPr marL="0" indent="0">
              <a:buNone/>
            </a:pPr>
            <a:r>
              <a:rPr lang="fr-FR" sz="1800" b="1" dirty="0"/>
              <a:t>A titre d’exemple l’échelle d’évaluation des processus de handicap psychique (EPHP)</a:t>
            </a:r>
          </a:p>
          <a:p>
            <a:pPr marL="0" indent="0">
              <a:buNone/>
            </a:pPr>
            <a:endParaRPr lang="fr-FR" sz="1800" dirty="0"/>
          </a:p>
        </p:txBody>
      </p:sp>
      <p:sp>
        <p:nvSpPr>
          <p:cNvPr id="9" name="ZoneTexte 8"/>
          <p:cNvSpPr txBox="1"/>
          <p:nvPr/>
        </p:nvSpPr>
        <p:spPr>
          <a:xfrm>
            <a:off x="255878" y="2165704"/>
            <a:ext cx="8348570" cy="3970318"/>
          </a:xfrm>
          <a:prstGeom prst="rect">
            <a:avLst/>
          </a:prstGeom>
          <a:noFill/>
        </p:spPr>
        <p:txBody>
          <a:bodyPr wrap="square" rtlCol="0">
            <a:spAutoFit/>
          </a:bodyPr>
          <a:lstStyle/>
          <a:p>
            <a:pPr>
              <a:buFontTx/>
              <a:buChar char="-"/>
            </a:pPr>
            <a:r>
              <a:rPr lang="fr-FR" dirty="0">
                <a:solidFill>
                  <a:srgbClr val="000090"/>
                </a:solidFill>
              </a:rPr>
              <a:t>Construite à partir de la double expertise scientifique (psychiatres et neuroscientifiques) et expérientielle (familles UNAFAM) (méthode Delphi)</a:t>
            </a:r>
          </a:p>
          <a:p>
            <a:pPr>
              <a:buFontTx/>
              <a:buChar char="-"/>
            </a:pPr>
            <a:endParaRPr lang="fr-FR" dirty="0">
              <a:solidFill>
                <a:srgbClr val="000090"/>
              </a:solidFill>
            </a:endParaRPr>
          </a:p>
          <a:p>
            <a:pPr>
              <a:buFontTx/>
              <a:buChar char="-"/>
            </a:pPr>
            <a:r>
              <a:rPr lang="fr-FR" dirty="0">
                <a:solidFill>
                  <a:srgbClr val="000090"/>
                </a:solidFill>
              </a:rPr>
              <a:t> Destinée aux personnes de l’entourage (famille, professionnels médico-sociaux) de personnes ayant reçu un diagnostic de trouble schizophrénique</a:t>
            </a:r>
          </a:p>
          <a:p>
            <a:pPr>
              <a:buFontTx/>
              <a:buChar char="-"/>
            </a:pPr>
            <a:endParaRPr lang="fr-FR" dirty="0">
              <a:solidFill>
                <a:srgbClr val="000090"/>
              </a:solidFill>
            </a:endParaRPr>
          </a:p>
          <a:p>
            <a:r>
              <a:rPr lang="en-US" dirty="0">
                <a:solidFill>
                  <a:srgbClr val="000090"/>
                </a:solidFill>
              </a:rPr>
              <a:t>Elle </a:t>
            </a:r>
            <a:r>
              <a:rPr lang="en-US" dirty="0" err="1">
                <a:solidFill>
                  <a:srgbClr val="000090"/>
                </a:solidFill>
              </a:rPr>
              <a:t>évalue</a:t>
            </a:r>
            <a:r>
              <a:rPr lang="en-US" dirty="0">
                <a:solidFill>
                  <a:srgbClr val="000090"/>
                </a:solidFill>
              </a:rPr>
              <a:t> le </a:t>
            </a:r>
            <a:r>
              <a:rPr lang="en-US" dirty="0" err="1">
                <a:solidFill>
                  <a:srgbClr val="000090"/>
                </a:solidFill>
              </a:rPr>
              <a:t>retentissement</a:t>
            </a:r>
            <a:r>
              <a:rPr lang="en-US" dirty="0">
                <a:solidFill>
                  <a:srgbClr val="000090"/>
                </a:solidFill>
              </a:rPr>
              <a:t> </a:t>
            </a:r>
            <a:r>
              <a:rPr lang="en-US" dirty="0" err="1">
                <a:solidFill>
                  <a:srgbClr val="000090"/>
                </a:solidFill>
              </a:rPr>
              <a:t>dans</a:t>
            </a:r>
            <a:r>
              <a:rPr lang="en-US" dirty="0">
                <a:solidFill>
                  <a:srgbClr val="000090"/>
                </a:solidFill>
              </a:rPr>
              <a:t> la vie </a:t>
            </a:r>
            <a:r>
              <a:rPr lang="en-US" dirty="0" err="1">
                <a:solidFill>
                  <a:srgbClr val="000090"/>
                </a:solidFill>
              </a:rPr>
              <a:t>quotidienne</a:t>
            </a:r>
            <a:r>
              <a:rPr lang="en-US" dirty="0">
                <a:solidFill>
                  <a:srgbClr val="000090"/>
                </a:solidFill>
              </a:rPr>
              <a:t> de 4 </a:t>
            </a:r>
            <a:r>
              <a:rPr lang="en-US" dirty="0" err="1">
                <a:solidFill>
                  <a:srgbClr val="000090"/>
                </a:solidFill>
              </a:rPr>
              <a:t>grands</a:t>
            </a:r>
            <a:r>
              <a:rPr lang="en-US" dirty="0">
                <a:solidFill>
                  <a:srgbClr val="000090"/>
                </a:solidFill>
              </a:rPr>
              <a:t> types de </a:t>
            </a:r>
            <a:r>
              <a:rPr lang="en-US" dirty="0" err="1">
                <a:solidFill>
                  <a:srgbClr val="000090"/>
                </a:solidFill>
              </a:rPr>
              <a:t>déficiences</a:t>
            </a:r>
            <a:r>
              <a:rPr lang="en-US" dirty="0">
                <a:solidFill>
                  <a:srgbClr val="000090"/>
                </a:solidFill>
              </a:rPr>
              <a:t> :</a:t>
            </a:r>
          </a:p>
          <a:p>
            <a:pPr marL="1200150" lvl="2" indent="-285750">
              <a:buFontTx/>
              <a:buChar char="-"/>
            </a:pPr>
            <a:r>
              <a:rPr lang="en-US" dirty="0" err="1">
                <a:solidFill>
                  <a:srgbClr val="000090"/>
                </a:solidFill>
              </a:rPr>
              <a:t>capacités</a:t>
            </a:r>
            <a:r>
              <a:rPr lang="en-US" dirty="0">
                <a:solidFill>
                  <a:srgbClr val="000090"/>
                </a:solidFill>
              </a:rPr>
              <a:t> </a:t>
            </a:r>
            <a:r>
              <a:rPr lang="en-US" dirty="0" err="1">
                <a:solidFill>
                  <a:srgbClr val="000090"/>
                </a:solidFill>
              </a:rPr>
              <a:t>cognitives</a:t>
            </a:r>
            <a:endParaRPr lang="fr-FR" dirty="0">
              <a:solidFill>
                <a:srgbClr val="000090"/>
              </a:solidFill>
            </a:endParaRPr>
          </a:p>
          <a:p>
            <a:pPr marL="1200150" lvl="2" indent="-285750">
              <a:buFontTx/>
              <a:buChar char="-"/>
            </a:pPr>
            <a:r>
              <a:rPr lang="fr-FR" dirty="0">
                <a:solidFill>
                  <a:srgbClr val="000090"/>
                </a:solidFill>
              </a:rPr>
              <a:t>M</a:t>
            </a:r>
            <a:r>
              <a:rPr lang="en-US" dirty="0" err="1">
                <a:solidFill>
                  <a:srgbClr val="000090"/>
                </a:solidFill>
              </a:rPr>
              <a:t>otivation</a:t>
            </a:r>
            <a:endParaRPr lang="en-US" dirty="0">
              <a:solidFill>
                <a:srgbClr val="000090"/>
              </a:solidFill>
            </a:endParaRPr>
          </a:p>
          <a:p>
            <a:pPr marL="1200150" lvl="2" indent="-285750">
              <a:buFontTx/>
              <a:buChar char="-"/>
            </a:pPr>
            <a:r>
              <a:rPr lang="en-US" dirty="0" err="1">
                <a:solidFill>
                  <a:srgbClr val="000090"/>
                </a:solidFill>
              </a:rPr>
              <a:t>capacités</a:t>
            </a:r>
            <a:r>
              <a:rPr lang="en-US" dirty="0">
                <a:solidFill>
                  <a:srgbClr val="000090"/>
                </a:solidFill>
              </a:rPr>
              <a:t> de communication et de </a:t>
            </a:r>
            <a:r>
              <a:rPr lang="en-US" dirty="0" err="1">
                <a:solidFill>
                  <a:srgbClr val="000090"/>
                </a:solidFill>
              </a:rPr>
              <a:t>compréhension</a:t>
            </a:r>
            <a:r>
              <a:rPr lang="en-US" dirty="0">
                <a:solidFill>
                  <a:srgbClr val="000090"/>
                </a:solidFill>
              </a:rPr>
              <a:t> des </a:t>
            </a:r>
            <a:r>
              <a:rPr lang="en-US" dirty="0" err="1">
                <a:solidFill>
                  <a:srgbClr val="000090"/>
                </a:solidFill>
              </a:rPr>
              <a:t>autres</a:t>
            </a:r>
            <a:endParaRPr lang="en-US" dirty="0">
              <a:solidFill>
                <a:srgbClr val="000090"/>
              </a:solidFill>
            </a:endParaRPr>
          </a:p>
          <a:p>
            <a:pPr marL="1200150" lvl="2" indent="-285750">
              <a:buFontTx/>
              <a:buChar char="-"/>
            </a:pPr>
            <a:r>
              <a:rPr lang="en-US" dirty="0" err="1">
                <a:solidFill>
                  <a:srgbClr val="000090"/>
                </a:solidFill>
              </a:rPr>
              <a:t>capacités</a:t>
            </a:r>
            <a:r>
              <a:rPr lang="en-US" dirty="0">
                <a:solidFill>
                  <a:srgbClr val="000090"/>
                </a:solidFill>
              </a:rPr>
              <a:t> </a:t>
            </a:r>
            <a:r>
              <a:rPr lang="en-US" dirty="0" err="1">
                <a:solidFill>
                  <a:srgbClr val="000090"/>
                </a:solidFill>
              </a:rPr>
              <a:t>d’autoévaluation</a:t>
            </a:r>
            <a:r>
              <a:rPr lang="en-US" dirty="0">
                <a:solidFill>
                  <a:srgbClr val="000090"/>
                </a:solidFill>
              </a:rPr>
              <a:t> de </a:t>
            </a:r>
            <a:r>
              <a:rPr lang="en-US" dirty="0" err="1">
                <a:solidFill>
                  <a:srgbClr val="000090"/>
                </a:solidFill>
              </a:rPr>
              <a:t>ses</a:t>
            </a:r>
            <a:r>
              <a:rPr lang="en-US" dirty="0">
                <a:solidFill>
                  <a:srgbClr val="000090"/>
                </a:solidFill>
              </a:rPr>
              <a:t> </a:t>
            </a:r>
            <a:r>
              <a:rPr lang="en-US" dirty="0" err="1">
                <a:solidFill>
                  <a:srgbClr val="000090"/>
                </a:solidFill>
              </a:rPr>
              <a:t>capacités</a:t>
            </a:r>
            <a:r>
              <a:rPr lang="en-US" dirty="0">
                <a:solidFill>
                  <a:srgbClr val="000090"/>
                </a:solidFill>
              </a:rPr>
              <a:t> et de </a:t>
            </a:r>
            <a:r>
              <a:rPr lang="en-US" dirty="0" err="1">
                <a:solidFill>
                  <a:srgbClr val="000090"/>
                </a:solidFill>
              </a:rPr>
              <a:t>prise</a:t>
            </a:r>
            <a:r>
              <a:rPr lang="en-US" dirty="0">
                <a:solidFill>
                  <a:srgbClr val="000090"/>
                </a:solidFill>
              </a:rPr>
              <a:t> en </a:t>
            </a:r>
            <a:r>
              <a:rPr lang="en-US" dirty="0" err="1">
                <a:solidFill>
                  <a:srgbClr val="000090"/>
                </a:solidFill>
              </a:rPr>
              <a:t>compte</a:t>
            </a:r>
            <a:r>
              <a:rPr lang="en-US" dirty="0">
                <a:solidFill>
                  <a:srgbClr val="000090"/>
                </a:solidFill>
              </a:rPr>
              <a:t> de </a:t>
            </a:r>
            <a:r>
              <a:rPr lang="en-US" dirty="0" err="1">
                <a:solidFill>
                  <a:srgbClr val="000090"/>
                </a:solidFill>
              </a:rPr>
              <a:t>ses</a:t>
            </a:r>
            <a:r>
              <a:rPr lang="en-US" dirty="0">
                <a:solidFill>
                  <a:srgbClr val="000090"/>
                </a:solidFill>
              </a:rPr>
              <a:t> </a:t>
            </a:r>
            <a:r>
              <a:rPr lang="en-US" dirty="0" err="1">
                <a:solidFill>
                  <a:srgbClr val="000090"/>
                </a:solidFill>
              </a:rPr>
              <a:t>limites</a:t>
            </a:r>
            <a:endParaRPr lang="en-US" dirty="0">
              <a:solidFill>
                <a:srgbClr val="000090"/>
              </a:solidFill>
            </a:endParaRPr>
          </a:p>
          <a:p>
            <a:pPr>
              <a:buFontTx/>
              <a:buChar char="-"/>
            </a:pPr>
            <a:endParaRPr lang="fr-FR" dirty="0">
              <a:solidFill>
                <a:srgbClr val="000090"/>
              </a:solidFill>
            </a:endParaRPr>
          </a:p>
          <a:p>
            <a:pPr>
              <a:buFontTx/>
              <a:buChar char="-"/>
            </a:pPr>
            <a:endParaRPr lang="fr-FR" dirty="0">
              <a:solidFill>
                <a:srgbClr val="000090"/>
              </a:solidFill>
            </a:endParaRPr>
          </a:p>
        </p:txBody>
      </p:sp>
      <p:sp>
        <p:nvSpPr>
          <p:cNvPr id="17" name="Espace réservé du numéro de diapositive 16"/>
          <p:cNvSpPr>
            <a:spLocks noGrp="1"/>
          </p:cNvSpPr>
          <p:nvPr>
            <p:ph type="sldNum" sz="quarter" idx="12"/>
          </p:nvPr>
        </p:nvSpPr>
        <p:spPr/>
        <p:txBody>
          <a:bodyPr/>
          <a:lstStyle/>
          <a:p>
            <a:fld id="{57D14BEA-537B-AC40-B661-E1E6E826814E}" type="slidenum">
              <a:rPr lang="fr-FR" smtClean="0"/>
              <a:t>22</a:t>
            </a:fld>
            <a:endParaRPr lang="fr-FR"/>
          </a:p>
        </p:txBody>
      </p:sp>
      <p:sp>
        <p:nvSpPr>
          <p:cNvPr id="18" name="Espace réservé de la date 17"/>
          <p:cNvSpPr>
            <a:spLocks noGrp="1"/>
          </p:cNvSpPr>
          <p:nvPr>
            <p:ph type="dt" sz="half" idx="10"/>
          </p:nvPr>
        </p:nvSpPr>
        <p:spPr/>
        <p:txBody>
          <a:bodyPr/>
          <a:lstStyle/>
          <a:p>
            <a:r>
              <a:rPr lang="fr-FR"/>
              <a:t>10/10/23</a:t>
            </a:r>
          </a:p>
        </p:txBody>
      </p:sp>
      <p:sp>
        <p:nvSpPr>
          <p:cNvPr id="8"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254069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6700"/>
            <a:ext cx="8229600" cy="1143000"/>
          </a:xfrm>
        </p:spPr>
        <p:txBody>
          <a:bodyPr>
            <a:noAutofit/>
          </a:bodyPr>
          <a:lstStyle/>
          <a:p>
            <a:r>
              <a:rPr lang="fr-FR" sz="2800" b="1" dirty="0"/>
              <a:t>Exemple d’item concernant les capacités cognitives  </a:t>
            </a:r>
          </a:p>
        </p:txBody>
      </p:sp>
      <p:sp>
        <p:nvSpPr>
          <p:cNvPr id="3" name="Espace réservé du contenu 2"/>
          <p:cNvSpPr>
            <a:spLocks noGrp="1"/>
          </p:cNvSpPr>
          <p:nvPr>
            <p:ph idx="1"/>
          </p:nvPr>
        </p:nvSpPr>
        <p:spPr/>
        <p:txBody>
          <a:bodyPr>
            <a:normAutofit/>
          </a:bodyPr>
          <a:lstStyle/>
          <a:p>
            <a:pPr lvl="1"/>
            <a:endParaRPr lang="en-US" b="1" dirty="0"/>
          </a:p>
          <a:p>
            <a:pPr marL="411480" lvl="1" indent="0">
              <a:buNone/>
            </a:pPr>
            <a:endParaRPr lang="fr-FR" b="1" dirty="0"/>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23</a:t>
            </a:fld>
            <a:endParaRPr lang="fr-FR"/>
          </a:p>
        </p:txBody>
      </p:sp>
      <p:sp>
        <p:nvSpPr>
          <p:cNvPr id="8" name="Espace réservé de la date 7"/>
          <p:cNvSpPr>
            <a:spLocks noGrp="1"/>
          </p:cNvSpPr>
          <p:nvPr>
            <p:ph type="dt" sz="half" idx="10"/>
          </p:nvPr>
        </p:nvSpPr>
        <p:spPr/>
        <p:txBody>
          <a:bodyPr/>
          <a:lstStyle/>
          <a:p>
            <a:r>
              <a:rPr lang="fr-FR"/>
              <a:t>10/10/23</a:t>
            </a:r>
          </a:p>
        </p:txBody>
      </p:sp>
      <p:pic>
        <p:nvPicPr>
          <p:cNvPr id="10" name="Image 9"/>
          <p:cNvPicPr>
            <a:picLocks noChangeAspect="1"/>
          </p:cNvPicPr>
          <p:nvPr/>
        </p:nvPicPr>
        <p:blipFill>
          <a:blip r:embed="rId2"/>
          <a:stretch>
            <a:fillRect/>
          </a:stretch>
        </p:blipFill>
        <p:spPr>
          <a:xfrm>
            <a:off x="457200" y="1635474"/>
            <a:ext cx="8115024" cy="4470219"/>
          </a:xfrm>
          <a:prstGeom prst="rect">
            <a:avLst/>
          </a:prstGeom>
        </p:spPr>
      </p:pic>
      <p:sp>
        <p:nvSpPr>
          <p:cNvPr id="11"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50263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0"/>
            <a:ext cx="8229600" cy="1143000"/>
          </a:xfrm>
        </p:spPr>
        <p:txBody>
          <a:bodyPr>
            <a:noAutofit/>
          </a:bodyPr>
          <a:lstStyle/>
          <a:p>
            <a:r>
              <a:rPr lang="fr-FR" sz="2400" b="1" dirty="0">
                <a:solidFill>
                  <a:srgbClr val="FF0000"/>
                </a:solidFill>
              </a:rPr>
              <a:t>Il est possible de </a:t>
            </a:r>
            <a:r>
              <a:rPr lang="fr-FR" sz="2400" b="1" u="sng" dirty="0">
                <a:solidFill>
                  <a:srgbClr val="FF0000"/>
                </a:solidFill>
              </a:rPr>
              <a:t>mesurer de manière valide </a:t>
            </a:r>
            <a:r>
              <a:rPr lang="fr-FR" sz="2400" b="1" dirty="0">
                <a:solidFill>
                  <a:srgbClr val="FF0000"/>
                </a:solidFill>
              </a:rPr>
              <a:t>le retentissement fonctionnel de ces troubles cognitifs</a:t>
            </a:r>
          </a:p>
        </p:txBody>
      </p:sp>
      <p:pic>
        <p:nvPicPr>
          <p:cNvPr id="4" name="Image 3"/>
          <p:cNvPicPr/>
          <p:nvPr/>
        </p:nvPicPr>
        <p:blipFill>
          <a:blip r:embed="rId2"/>
          <a:stretch>
            <a:fillRect/>
          </a:stretch>
        </p:blipFill>
        <p:spPr>
          <a:xfrm>
            <a:off x="357292" y="4406900"/>
            <a:ext cx="2311934" cy="1571723"/>
          </a:xfrm>
          <a:prstGeom prst="rect">
            <a:avLst/>
          </a:prstGeom>
        </p:spPr>
      </p:pic>
      <p:pic>
        <p:nvPicPr>
          <p:cNvPr id="5" name="Image 4"/>
          <p:cNvPicPr/>
          <p:nvPr/>
        </p:nvPicPr>
        <p:blipFill>
          <a:blip r:embed="rId3"/>
          <a:stretch>
            <a:fillRect/>
          </a:stretch>
        </p:blipFill>
        <p:spPr>
          <a:xfrm>
            <a:off x="3251200" y="4406900"/>
            <a:ext cx="2453723" cy="1571724"/>
          </a:xfrm>
          <a:prstGeom prst="rect">
            <a:avLst/>
          </a:prstGeom>
        </p:spPr>
      </p:pic>
      <p:sp>
        <p:nvSpPr>
          <p:cNvPr id="9" name="ZoneTexte 8"/>
          <p:cNvSpPr txBox="1"/>
          <p:nvPr/>
        </p:nvSpPr>
        <p:spPr>
          <a:xfrm>
            <a:off x="255878" y="1320800"/>
            <a:ext cx="8348570" cy="2954655"/>
          </a:xfrm>
          <a:prstGeom prst="rect">
            <a:avLst/>
          </a:prstGeom>
          <a:noFill/>
        </p:spPr>
        <p:txBody>
          <a:bodyPr wrap="square" rtlCol="0">
            <a:spAutoFit/>
          </a:bodyPr>
          <a:lstStyle/>
          <a:p>
            <a:r>
              <a:rPr lang="fr-FR" sz="2000" dirty="0">
                <a:solidFill>
                  <a:srgbClr val="000090"/>
                </a:solidFill>
              </a:rPr>
              <a:t>Plusieurs études de validation de l’EPHP ont été réalisées auprès d’échantillons de personnes ayant reçu un diagnostic de trouble schizophrénique et de leurs proches :</a:t>
            </a:r>
            <a:r>
              <a:rPr lang="fr-FR" dirty="0">
                <a:solidFill>
                  <a:srgbClr val="000090"/>
                </a:solidFill>
              </a:rPr>
              <a:t> </a:t>
            </a:r>
          </a:p>
          <a:p>
            <a:pPr marL="800100" lvl="1" indent="-342900">
              <a:buFont typeface="Wingdings" charset="0"/>
              <a:buChar char="è"/>
            </a:pPr>
            <a:r>
              <a:rPr lang="fr-FR" dirty="0">
                <a:solidFill>
                  <a:srgbClr val="000090"/>
                </a:solidFill>
              </a:rPr>
              <a:t>Excellentes qualités de mesure </a:t>
            </a:r>
          </a:p>
          <a:p>
            <a:pPr marL="800100" lvl="1" indent="-342900">
              <a:buFont typeface="Wingdings" charset="0"/>
              <a:buChar char="è"/>
            </a:pPr>
            <a:r>
              <a:rPr lang="fr-FR" dirty="0">
                <a:solidFill>
                  <a:srgbClr val="000090"/>
                </a:solidFill>
              </a:rPr>
              <a:t>L’intensité des difficultés observées (le score à l’échelle) prédit le niveau de difficultés fonctionnelles et de handicap (mode de vie / WHODAS II)</a:t>
            </a:r>
          </a:p>
          <a:p>
            <a:pPr marL="800100" lvl="1" indent="-342900">
              <a:buFont typeface="Wingdings" charset="0"/>
              <a:buChar char="è"/>
            </a:pPr>
            <a:r>
              <a:rPr lang="fr-FR" dirty="0">
                <a:solidFill>
                  <a:srgbClr val="000090"/>
                </a:solidFill>
              </a:rPr>
              <a:t>Et permet de dépister avec une bonne spécificité et sensibilité les personnes présentant un déficit au bilan neuropsychologique </a:t>
            </a:r>
          </a:p>
          <a:p>
            <a:pPr marL="800100" lvl="1" indent="-342900">
              <a:buFont typeface="Wingdings" charset="0"/>
              <a:buChar char="è"/>
            </a:pPr>
            <a:r>
              <a:rPr lang="fr-FR" dirty="0">
                <a:solidFill>
                  <a:srgbClr val="000090"/>
                </a:solidFill>
              </a:rPr>
              <a:t>Associé aux symptômes, le score à l’EPHP est médiateur du lien entre la cognition et le fonctionnement dans la vie quotidienne</a:t>
            </a:r>
          </a:p>
        </p:txBody>
      </p:sp>
      <p:pic>
        <p:nvPicPr>
          <p:cNvPr id="7" name="Google Shape;875;g1cf6c06ae27_0_539"/>
          <p:cNvPicPr preferRelativeResize="0"/>
          <p:nvPr/>
        </p:nvPicPr>
        <p:blipFill>
          <a:blip r:embed="rId4">
            <a:alphaModFix/>
          </a:blip>
          <a:stretch>
            <a:fillRect/>
          </a:stretch>
        </p:blipFill>
        <p:spPr>
          <a:xfrm>
            <a:off x="5704923" y="5751756"/>
            <a:ext cx="3439077" cy="769225"/>
          </a:xfrm>
          <a:prstGeom prst="rect">
            <a:avLst/>
          </a:prstGeom>
          <a:noFill/>
          <a:ln>
            <a:noFill/>
          </a:ln>
        </p:spPr>
      </p:pic>
      <p:pic>
        <p:nvPicPr>
          <p:cNvPr id="8" name="Google Shape;874;g1cf6c06ae27_0_539"/>
          <p:cNvPicPr preferRelativeResize="0"/>
          <p:nvPr/>
        </p:nvPicPr>
        <p:blipFill>
          <a:blip r:embed="rId5">
            <a:alphaModFix/>
          </a:blip>
          <a:stretch>
            <a:fillRect/>
          </a:stretch>
        </p:blipFill>
        <p:spPr>
          <a:xfrm>
            <a:off x="6176754" y="5271107"/>
            <a:ext cx="2336006" cy="495300"/>
          </a:xfrm>
          <a:prstGeom prst="rect">
            <a:avLst/>
          </a:prstGeom>
          <a:noFill/>
          <a:ln>
            <a:noFill/>
          </a:ln>
        </p:spPr>
      </p:pic>
      <p:grpSp>
        <p:nvGrpSpPr>
          <p:cNvPr id="10" name="Google Shape;857;g1cf6c06ae27_0_526"/>
          <p:cNvGrpSpPr/>
          <p:nvPr/>
        </p:nvGrpSpPr>
        <p:grpSpPr>
          <a:xfrm>
            <a:off x="2019407" y="6010655"/>
            <a:ext cx="2952705" cy="693708"/>
            <a:chOff x="1257300" y="3128963"/>
            <a:chExt cx="9982200" cy="1762138"/>
          </a:xfrm>
        </p:grpSpPr>
        <p:pic>
          <p:nvPicPr>
            <p:cNvPr id="11" name="Google Shape;858;g1cf6c06ae27_0_526"/>
            <p:cNvPicPr preferRelativeResize="0"/>
            <p:nvPr/>
          </p:nvPicPr>
          <p:blipFill>
            <a:blip r:embed="rId6">
              <a:alphaModFix/>
            </a:blip>
            <a:stretch>
              <a:fillRect/>
            </a:stretch>
          </p:blipFill>
          <p:spPr>
            <a:xfrm>
              <a:off x="1257300" y="3128963"/>
              <a:ext cx="9982200" cy="904875"/>
            </a:xfrm>
            <a:prstGeom prst="rect">
              <a:avLst/>
            </a:prstGeom>
            <a:noFill/>
            <a:ln>
              <a:noFill/>
            </a:ln>
          </p:spPr>
        </p:pic>
        <p:pic>
          <p:nvPicPr>
            <p:cNvPr id="12" name="Google Shape;859;g1cf6c06ae27_0_526"/>
            <p:cNvPicPr preferRelativeResize="0"/>
            <p:nvPr/>
          </p:nvPicPr>
          <p:blipFill>
            <a:blip r:embed="rId7">
              <a:alphaModFix/>
            </a:blip>
            <a:stretch>
              <a:fillRect/>
            </a:stretch>
          </p:blipFill>
          <p:spPr>
            <a:xfrm>
              <a:off x="1257300" y="4033850"/>
              <a:ext cx="8667750" cy="857250"/>
            </a:xfrm>
            <a:prstGeom prst="rect">
              <a:avLst/>
            </a:prstGeom>
            <a:noFill/>
            <a:ln>
              <a:noFill/>
            </a:ln>
          </p:spPr>
        </p:pic>
      </p:grpSp>
      <p:pic>
        <p:nvPicPr>
          <p:cNvPr id="13" name="Google Shape;856;g1cf6c06ae27_0_526"/>
          <p:cNvPicPr preferRelativeResize="0"/>
          <p:nvPr/>
        </p:nvPicPr>
        <p:blipFill>
          <a:blip r:embed="rId8">
            <a:alphaModFix/>
          </a:blip>
          <a:stretch>
            <a:fillRect/>
          </a:stretch>
        </p:blipFill>
        <p:spPr>
          <a:xfrm>
            <a:off x="235944" y="5978623"/>
            <a:ext cx="1728340" cy="634200"/>
          </a:xfrm>
          <a:prstGeom prst="rect">
            <a:avLst/>
          </a:prstGeom>
          <a:noFill/>
          <a:ln>
            <a:noFill/>
          </a:ln>
        </p:spPr>
      </p:pic>
      <p:pic>
        <p:nvPicPr>
          <p:cNvPr id="14" name="Google Shape;860;g1cf6c06ae27_0_526"/>
          <p:cNvPicPr preferRelativeResize="0"/>
          <p:nvPr/>
        </p:nvPicPr>
        <p:blipFill>
          <a:blip r:embed="rId9">
            <a:alphaModFix/>
          </a:blip>
          <a:stretch>
            <a:fillRect/>
          </a:stretch>
        </p:blipFill>
        <p:spPr>
          <a:xfrm>
            <a:off x="357292" y="6598000"/>
            <a:ext cx="1156676" cy="212725"/>
          </a:xfrm>
          <a:prstGeom prst="rect">
            <a:avLst/>
          </a:prstGeom>
          <a:noFill/>
          <a:ln>
            <a:noFill/>
          </a:ln>
        </p:spPr>
      </p:pic>
      <p:sp>
        <p:nvSpPr>
          <p:cNvPr id="18" name="Espace réservé du numéro de diapositive 17"/>
          <p:cNvSpPr>
            <a:spLocks noGrp="1"/>
          </p:cNvSpPr>
          <p:nvPr>
            <p:ph type="sldNum" sz="quarter" idx="12"/>
          </p:nvPr>
        </p:nvSpPr>
        <p:spPr/>
        <p:txBody>
          <a:bodyPr/>
          <a:lstStyle/>
          <a:p>
            <a:fld id="{57D14BEA-537B-AC40-B661-E1E6E826814E}" type="slidenum">
              <a:rPr lang="fr-FR" smtClean="0"/>
              <a:t>24</a:t>
            </a:fld>
            <a:endParaRPr lang="fr-FR"/>
          </a:p>
        </p:txBody>
      </p:sp>
      <p:sp>
        <p:nvSpPr>
          <p:cNvPr id="19" name="Espace réservé de la date 18"/>
          <p:cNvSpPr>
            <a:spLocks noGrp="1"/>
          </p:cNvSpPr>
          <p:nvPr>
            <p:ph type="dt" sz="half" idx="10"/>
          </p:nvPr>
        </p:nvSpPr>
        <p:spPr/>
        <p:txBody>
          <a:bodyPr/>
          <a:lstStyle/>
          <a:p>
            <a:r>
              <a:rPr lang="fr-FR"/>
              <a:t>10/10/23</a:t>
            </a:r>
          </a:p>
        </p:txBody>
      </p:sp>
    </p:spTree>
    <p:extLst>
      <p:ext uri="{BB962C8B-B14F-4D97-AF65-F5344CB8AC3E}">
        <p14:creationId xmlns:p14="http://schemas.microsoft.com/office/powerpoint/2010/main" val="9760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229600" cy="1296144"/>
          </a:xfrm>
          <a:solidFill>
            <a:srgbClr val="FFFFFF"/>
          </a:solidFill>
          <a:ln>
            <a:solidFill>
              <a:srgbClr val="FFFFFF"/>
            </a:solidFill>
          </a:ln>
        </p:spPr>
        <p:txBody>
          <a:bodyPr>
            <a:normAutofit/>
          </a:bodyPr>
          <a:lstStyle/>
          <a:p>
            <a:r>
              <a:rPr lang="fr-FR" sz="2400" b="1" dirty="0">
                <a:solidFill>
                  <a:srgbClr val="FF0000"/>
                </a:solidFill>
              </a:rPr>
              <a:t>Cette logique a été adoptée par le groupe de la commission </a:t>
            </a:r>
            <a:r>
              <a:rPr lang="fr-FR" sz="2400" b="1" dirty="0" err="1">
                <a:solidFill>
                  <a:srgbClr val="FF0000"/>
                </a:solidFill>
              </a:rPr>
              <a:t>Leguay</a:t>
            </a:r>
            <a:r>
              <a:rPr lang="fr-FR" sz="2400" b="1" dirty="0">
                <a:solidFill>
                  <a:srgbClr val="FF0000"/>
                </a:solidFill>
              </a:rPr>
              <a:t> pour l’élaboration de ses propositions sur l’annexe 2.5 : Associer les expertises scientifiques et les expertises d’usage</a:t>
            </a:r>
          </a:p>
        </p:txBody>
      </p:sp>
      <p:sp>
        <p:nvSpPr>
          <p:cNvPr id="5" name="ZoneTexte 4"/>
          <p:cNvSpPr txBox="1"/>
          <p:nvPr/>
        </p:nvSpPr>
        <p:spPr>
          <a:xfrm>
            <a:off x="323528" y="2108589"/>
            <a:ext cx="8157592" cy="3170099"/>
          </a:xfrm>
          <a:prstGeom prst="rect">
            <a:avLst/>
          </a:prstGeom>
          <a:noFill/>
          <a:ln w="19050">
            <a:noFill/>
          </a:ln>
        </p:spPr>
        <p:txBody>
          <a:bodyPr wrap="square" rtlCol="0">
            <a:spAutoFit/>
          </a:bodyPr>
          <a:lstStyle/>
          <a:p>
            <a:r>
              <a:rPr lang="fr-FR" sz="2000" dirty="0">
                <a:solidFill>
                  <a:srgbClr val="000090"/>
                </a:solidFill>
              </a:rPr>
              <a:t>1 - Caractériser et sélectionner les déficiences :</a:t>
            </a:r>
          </a:p>
          <a:p>
            <a:pPr marL="285750" indent="-285750">
              <a:buFontTx/>
              <a:buChar char="-"/>
            </a:pPr>
            <a:r>
              <a:rPr lang="fr-FR" sz="2000" u="sng" dirty="0">
                <a:solidFill>
                  <a:srgbClr val="000090"/>
                </a:solidFill>
              </a:rPr>
              <a:t>les plus prédictives </a:t>
            </a:r>
            <a:r>
              <a:rPr lang="fr-FR" sz="2000" dirty="0">
                <a:solidFill>
                  <a:srgbClr val="000090"/>
                </a:solidFill>
              </a:rPr>
              <a:t>des limitations d’activités et de participation sociale</a:t>
            </a:r>
          </a:p>
          <a:p>
            <a:pPr marL="285750" indent="-285750">
              <a:buFontTx/>
              <a:buChar char="-"/>
            </a:pPr>
            <a:r>
              <a:rPr lang="fr-FR" sz="2000" u="sng" dirty="0">
                <a:solidFill>
                  <a:srgbClr val="000090"/>
                </a:solidFill>
              </a:rPr>
              <a:t>communes aux différentes personnes</a:t>
            </a:r>
            <a:r>
              <a:rPr lang="fr-FR" sz="2000" dirty="0">
                <a:solidFill>
                  <a:srgbClr val="000090"/>
                </a:solidFill>
              </a:rPr>
              <a:t> présentant des altérations des fonctions mentales, cognitives et  psychiques</a:t>
            </a:r>
          </a:p>
          <a:p>
            <a:pPr marL="285750" indent="-285750">
              <a:buFontTx/>
              <a:buChar char="-"/>
            </a:pPr>
            <a:r>
              <a:rPr lang="fr-FR" sz="2000" dirty="0">
                <a:solidFill>
                  <a:srgbClr val="000090"/>
                </a:solidFill>
              </a:rPr>
              <a:t>caractérisées par le fait qu’elles sont observables dans une multitude d’activités</a:t>
            </a:r>
            <a:endParaRPr lang="fr-FR" sz="2000" u="sng" dirty="0">
              <a:solidFill>
                <a:srgbClr val="000090"/>
              </a:solidFill>
            </a:endParaRPr>
          </a:p>
          <a:p>
            <a:pPr lvl="1"/>
            <a:endParaRPr lang="fr-FR" sz="2000" u="sng" dirty="0">
              <a:solidFill>
                <a:srgbClr val="000090"/>
              </a:solidFill>
            </a:endParaRPr>
          </a:p>
          <a:p>
            <a:r>
              <a:rPr lang="fr-FR" sz="2000" dirty="0">
                <a:solidFill>
                  <a:srgbClr val="000090"/>
                </a:solidFill>
              </a:rPr>
              <a:t>2 – Décrire leur retentissement fonctionnel :</a:t>
            </a:r>
          </a:p>
          <a:p>
            <a:pPr marL="285750" indent="-285750">
              <a:buFontTx/>
              <a:buChar char="-"/>
            </a:pPr>
            <a:r>
              <a:rPr lang="fr-FR" sz="2000" dirty="0">
                <a:solidFill>
                  <a:srgbClr val="000090"/>
                </a:solidFill>
              </a:rPr>
              <a:t>De manière </a:t>
            </a:r>
            <a:r>
              <a:rPr lang="fr-FR" sz="2000" u="sng" dirty="0">
                <a:solidFill>
                  <a:srgbClr val="000090"/>
                </a:solidFill>
              </a:rPr>
              <a:t>objective et mesurable </a:t>
            </a:r>
            <a:r>
              <a:rPr lang="fr-FR" sz="2000" dirty="0">
                <a:solidFill>
                  <a:srgbClr val="000090"/>
                </a:solidFill>
              </a:rPr>
              <a:t>en termes de sévérité </a:t>
            </a:r>
          </a:p>
          <a:p>
            <a:pPr marL="285750" indent="-285750">
              <a:buFontTx/>
              <a:buChar char="-"/>
            </a:pPr>
            <a:r>
              <a:rPr lang="fr-FR" sz="2000" dirty="0">
                <a:solidFill>
                  <a:srgbClr val="000090"/>
                </a:solidFill>
              </a:rPr>
              <a:t>À partir des </a:t>
            </a:r>
            <a:r>
              <a:rPr lang="fr-FR" sz="2000" u="sng" dirty="0">
                <a:solidFill>
                  <a:srgbClr val="000090"/>
                </a:solidFill>
              </a:rPr>
              <a:t>activités de la CIF </a:t>
            </a:r>
            <a:r>
              <a:rPr lang="fr-FR" sz="2000" dirty="0">
                <a:solidFill>
                  <a:srgbClr val="000090"/>
                </a:solidFill>
              </a:rPr>
              <a:t>(et version enfant et adolescent) </a:t>
            </a:r>
          </a:p>
        </p:txBody>
      </p:sp>
      <p:sp>
        <p:nvSpPr>
          <p:cNvPr id="8" name="Espace réservé du numéro de diapositive 7"/>
          <p:cNvSpPr>
            <a:spLocks noGrp="1"/>
          </p:cNvSpPr>
          <p:nvPr>
            <p:ph type="sldNum" sz="quarter" idx="12"/>
          </p:nvPr>
        </p:nvSpPr>
        <p:spPr/>
        <p:txBody>
          <a:bodyPr/>
          <a:lstStyle/>
          <a:p>
            <a:fld id="{57D14BEA-537B-AC40-B661-E1E6E826814E}" type="slidenum">
              <a:rPr lang="fr-FR" smtClean="0"/>
              <a:t>25</a:t>
            </a:fld>
            <a:endParaRPr lang="fr-FR"/>
          </a:p>
        </p:txBody>
      </p:sp>
      <p:sp>
        <p:nvSpPr>
          <p:cNvPr id="9" name="Espace réservé de la date 8"/>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967054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784976" cy="792088"/>
          </a:xfrm>
          <a:noFill/>
          <a:ln>
            <a:noFill/>
          </a:ln>
        </p:spPr>
        <p:txBody>
          <a:bodyPr>
            <a:noAutofit/>
          </a:bodyPr>
          <a:lstStyle/>
          <a:p>
            <a:r>
              <a:rPr lang="fr-FR" sz="2400" b="1" dirty="0">
                <a:solidFill>
                  <a:srgbClr val="7030A0"/>
                </a:solidFill>
              </a:rPr>
              <a:t>Analyse de l’annexe 2.5 au regard des altérations de fonctions mentales, cognitives et psychiques</a:t>
            </a:r>
          </a:p>
        </p:txBody>
      </p:sp>
      <p:sp>
        <p:nvSpPr>
          <p:cNvPr id="3" name="Espace réservé du contenu 2"/>
          <p:cNvSpPr>
            <a:spLocks noGrp="1"/>
          </p:cNvSpPr>
          <p:nvPr>
            <p:ph idx="1"/>
          </p:nvPr>
        </p:nvSpPr>
        <p:spPr>
          <a:xfrm>
            <a:off x="755576" y="1916832"/>
            <a:ext cx="7776864" cy="3816424"/>
          </a:xfrm>
        </p:spPr>
        <p:txBody>
          <a:bodyPr>
            <a:noAutofit/>
          </a:bodyPr>
          <a:lstStyle/>
          <a:p>
            <a:pPr marL="0" indent="0">
              <a:buNone/>
            </a:pPr>
            <a:r>
              <a:rPr lang="fr-FR" sz="2000" dirty="0">
                <a:solidFill>
                  <a:srgbClr val="000090"/>
                </a:solidFill>
              </a:rPr>
              <a:t>Sont déjà pris en compte par l’annexe 2.5 </a:t>
            </a:r>
          </a:p>
          <a:p>
            <a:pPr marL="0" indent="0">
              <a:buNone/>
            </a:pPr>
            <a:endParaRPr lang="fr-FR" sz="2000" dirty="0">
              <a:solidFill>
                <a:srgbClr val="000090"/>
              </a:solidFill>
            </a:endParaRPr>
          </a:p>
          <a:p>
            <a:pPr>
              <a:buFontTx/>
              <a:buChar char="-"/>
            </a:pPr>
            <a:r>
              <a:rPr lang="fr-FR" sz="2000" b="1" dirty="0">
                <a:solidFill>
                  <a:srgbClr val="FF0000"/>
                </a:solidFill>
              </a:rPr>
              <a:t>Les troubles de la cognition sociale </a:t>
            </a:r>
            <a:r>
              <a:rPr lang="fr-FR" sz="2000" dirty="0">
                <a:solidFill>
                  <a:srgbClr val="000090"/>
                </a:solidFill>
              </a:rPr>
              <a:t>dans le critère d’éligibilité :</a:t>
            </a:r>
          </a:p>
          <a:p>
            <a:pPr marL="0" indent="0">
              <a:buNone/>
            </a:pPr>
            <a:r>
              <a:rPr lang="fr-FR" sz="2000" b="1" i="1" dirty="0">
                <a:solidFill>
                  <a:srgbClr val="000090"/>
                </a:solidFill>
              </a:rPr>
              <a:t>      « maitriser son comportement dans ses relations avec autrui » </a:t>
            </a:r>
          </a:p>
          <a:p>
            <a:pPr>
              <a:buFontTx/>
              <a:buChar char="-"/>
            </a:pPr>
            <a:endParaRPr lang="fr-FR" sz="2000" b="1" i="1" dirty="0">
              <a:solidFill>
                <a:srgbClr val="000090"/>
              </a:solidFill>
            </a:endParaRPr>
          </a:p>
          <a:p>
            <a:pPr>
              <a:buFontTx/>
              <a:buChar char="-"/>
            </a:pPr>
            <a:r>
              <a:rPr lang="fr-FR" sz="2000" b="1" dirty="0">
                <a:solidFill>
                  <a:srgbClr val="FF0000"/>
                </a:solidFill>
              </a:rPr>
              <a:t>Les difficultés d’initiation de l’action </a:t>
            </a:r>
            <a:r>
              <a:rPr lang="fr-FR" sz="2000" dirty="0">
                <a:solidFill>
                  <a:srgbClr val="000090"/>
                </a:solidFill>
              </a:rPr>
              <a:t>par la prise en compte du besoin de stimulation dans la cotation des niveaux de difficulté à réaliser les activités et l’utilisation de l’adverbe « spontanément » </a:t>
            </a:r>
          </a:p>
          <a:p>
            <a:pPr marL="0" indent="0">
              <a:buNone/>
            </a:pPr>
            <a:r>
              <a:rPr lang="fr-FR" sz="2000" dirty="0">
                <a:solidFill>
                  <a:srgbClr val="000090"/>
                </a:solidFill>
              </a:rPr>
              <a:t>(</a:t>
            </a:r>
            <a:r>
              <a:rPr lang="fr-FR" sz="2000" b="1" i="1" dirty="0">
                <a:solidFill>
                  <a:srgbClr val="000090"/>
                </a:solidFill>
              </a:rPr>
              <a:t>« la difficulté est absolue lorsque l’activité ne peut pas être réalisée sans aide, y compris la stimulation, par la personne elle-même »</a:t>
            </a:r>
            <a:r>
              <a:rPr lang="fr-FR" sz="2000" dirty="0">
                <a:solidFill>
                  <a:srgbClr val="000090"/>
                </a:solidFill>
              </a:rPr>
              <a:t>)</a:t>
            </a: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2000" dirty="0">
              <a:solidFill>
                <a:srgbClr val="000090"/>
              </a:solidFill>
            </a:endParaRPr>
          </a:p>
          <a:p>
            <a:pPr marL="0" indent="0">
              <a:buNone/>
            </a:pPr>
            <a:endParaRPr lang="fr-FR" sz="2000" dirty="0">
              <a:solidFill>
                <a:srgbClr val="000090"/>
              </a:solidFill>
            </a:endParaRPr>
          </a:p>
          <a:p>
            <a:pPr lvl="1"/>
            <a:endParaRPr lang="fr-FR" sz="1800" dirty="0">
              <a:solidFill>
                <a:srgbClr val="000090"/>
              </a:solidFill>
            </a:endParaRPr>
          </a:p>
        </p:txBody>
      </p:sp>
      <p:sp>
        <p:nvSpPr>
          <p:cNvPr id="6" name="Espace réservé du numéro de diapositive 5"/>
          <p:cNvSpPr>
            <a:spLocks noGrp="1"/>
          </p:cNvSpPr>
          <p:nvPr>
            <p:ph type="sldNum" sz="quarter" idx="12"/>
          </p:nvPr>
        </p:nvSpPr>
        <p:spPr/>
        <p:txBody>
          <a:bodyPr/>
          <a:lstStyle/>
          <a:p>
            <a:fld id="{4C71C069-DD51-46EC-8081-08A147A21127}" type="slidenum">
              <a:rPr lang="fr-FR" smtClean="0"/>
              <a:t>26</a:t>
            </a:fld>
            <a:endParaRPr lang="fr-FR"/>
          </a:p>
        </p:txBody>
      </p:sp>
      <p:sp>
        <p:nvSpPr>
          <p:cNvPr id="4" name="Espace réservé de la date 3"/>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143702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792088"/>
          </a:xfrm>
          <a:noFill/>
          <a:ln>
            <a:noFill/>
          </a:ln>
        </p:spPr>
        <p:txBody>
          <a:bodyPr>
            <a:noAutofit/>
          </a:bodyPr>
          <a:lstStyle/>
          <a:p>
            <a:r>
              <a:rPr lang="fr-FR" sz="2400" b="1" dirty="0">
                <a:solidFill>
                  <a:srgbClr val="7030A0"/>
                </a:solidFill>
              </a:rPr>
              <a:t>Analyse de l’annexe 2.5 au regard des altérations de fonctions mentales, cognitives et psychiques</a:t>
            </a:r>
          </a:p>
        </p:txBody>
      </p:sp>
      <p:sp>
        <p:nvSpPr>
          <p:cNvPr id="3" name="Espace réservé du contenu 2"/>
          <p:cNvSpPr>
            <a:spLocks noGrp="1"/>
          </p:cNvSpPr>
          <p:nvPr>
            <p:ph idx="1"/>
          </p:nvPr>
        </p:nvSpPr>
        <p:spPr>
          <a:xfrm>
            <a:off x="323528" y="1412776"/>
            <a:ext cx="8568952" cy="5256584"/>
          </a:xfrm>
        </p:spPr>
        <p:txBody>
          <a:bodyPr>
            <a:noAutofit/>
          </a:bodyPr>
          <a:lstStyle/>
          <a:p>
            <a:pPr marL="0" indent="0">
              <a:buNone/>
            </a:pPr>
            <a:r>
              <a:rPr lang="fr-FR" sz="2000" dirty="0">
                <a:solidFill>
                  <a:srgbClr val="000090"/>
                </a:solidFill>
              </a:rPr>
              <a:t>Ne sont pas pris en compte dans l’annexe 2.5</a:t>
            </a:r>
          </a:p>
          <a:p>
            <a:pPr marL="0" indent="0">
              <a:buNone/>
            </a:pPr>
            <a:endParaRPr lang="fr-FR" sz="2000" dirty="0">
              <a:solidFill>
                <a:srgbClr val="000090"/>
              </a:solidFill>
            </a:endParaRPr>
          </a:p>
          <a:p>
            <a:pPr>
              <a:buFontTx/>
              <a:buChar char="-"/>
            </a:pPr>
            <a:r>
              <a:rPr lang="fr-FR" sz="2000" b="1" dirty="0">
                <a:solidFill>
                  <a:srgbClr val="FF0000"/>
                </a:solidFill>
              </a:rPr>
              <a:t>les troubles des fonctions exécutives, attentionnelles et mnésiques </a:t>
            </a:r>
            <a:r>
              <a:rPr lang="fr-FR" sz="2000" dirty="0">
                <a:solidFill>
                  <a:srgbClr val="000090"/>
                </a:solidFill>
              </a:rPr>
              <a:t>dont le retentissement fonctionnel s’observe dans l’activité de la CIF « </a:t>
            </a:r>
            <a:r>
              <a:rPr lang="fr-FR" sz="2000" b="1" i="1" dirty="0">
                <a:solidFill>
                  <a:srgbClr val="000090"/>
                </a:solidFill>
                <a:ea typeface="MS Mincho" panose="02020609040205080304" pitchFamily="49" charset="-128"/>
                <a:cs typeface="Times New Roman" panose="02020603050405020304" pitchFamily="18" charset="0"/>
              </a:rPr>
              <a:t>Effectuer les tâches uniques ou multiples de la vie quotidienne »</a:t>
            </a:r>
          </a:p>
          <a:p>
            <a:pPr marL="0" indent="0">
              <a:buNone/>
            </a:pPr>
            <a:endParaRPr lang="fr-FR" sz="1200" b="1" i="1" dirty="0">
              <a:solidFill>
                <a:srgbClr val="000090"/>
              </a:solidFill>
              <a:ea typeface="MS Mincho" panose="02020609040205080304" pitchFamily="49" charset="-128"/>
              <a:cs typeface="Times New Roman" panose="02020603050405020304" pitchFamily="18" charset="0"/>
            </a:endParaRPr>
          </a:p>
          <a:p>
            <a:pPr>
              <a:buFontTx/>
              <a:buChar char="-"/>
            </a:pPr>
            <a:r>
              <a:rPr lang="fr-FR" sz="2000" b="1" dirty="0">
                <a:solidFill>
                  <a:srgbClr val="FF0000"/>
                </a:solidFill>
              </a:rPr>
              <a:t>Les troubles de la métacognition </a:t>
            </a:r>
            <a:r>
              <a:rPr lang="fr-FR" sz="2000" dirty="0">
                <a:solidFill>
                  <a:srgbClr val="000090"/>
                </a:solidFill>
              </a:rPr>
              <a:t>qui s’observent dans les difficultés dans l’activité de la CIF </a:t>
            </a:r>
            <a:r>
              <a:rPr lang="fr-FR" sz="2000" b="1" i="1" dirty="0">
                <a:solidFill>
                  <a:srgbClr val="000090"/>
                </a:solidFill>
              </a:rPr>
              <a:t>« Prendre soin de sa santé »</a:t>
            </a:r>
          </a:p>
          <a:p>
            <a:pPr>
              <a:buFontTx/>
              <a:buChar char="-"/>
            </a:pPr>
            <a:endParaRPr lang="fr-FR" sz="2000" b="1" i="1" dirty="0">
              <a:solidFill>
                <a:srgbClr val="000090"/>
              </a:solidFill>
            </a:endParaRPr>
          </a:p>
          <a:p>
            <a:pPr>
              <a:buFontTx/>
              <a:buChar char="-"/>
            </a:pPr>
            <a:r>
              <a:rPr lang="fr-FR" sz="2000" b="1" dirty="0">
                <a:solidFill>
                  <a:srgbClr val="FF0000"/>
                </a:solidFill>
              </a:rPr>
              <a:t>l’extrême vulnérabilité au stress et à l’imprévu </a:t>
            </a:r>
            <a:r>
              <a:rPr lang="fr-FR" sz="2000" dirty="0">
                <a:solidFill>
                  <a:srgbClr val="000090"/>
                </a:solidFill>
              </a:rPr>
              <a:t>qui s’observe dans l’activité de la CIF : </a:t>
            </a:r>
            <a:r>
              <a:rPr lang="fr-FR" sz="2000" b="1" i="1" dirty="0">
                <a:solidFill>
                  <a:srgbClr val="000090"/>
                </a:solidFill>
                <a:ea typeface="MS Mincho" panose="02020609040205080304" pitchFamily="49" charset="-128"/>
                <a:cs typeface="Times New Roman" panose="02020603050405020304" pitchFamily="18" charset="0"/>
              </a:rPr>
              <a:t>« Gérer le stress et gérer son comportement, faire face à l’imprévu, à une crise, à la nouveauté »</a:t>
            </a:r>
            <a:endParaRPr lang="fr-FR" sz="1400" dirty="0">
              <a:solidFill>
                <a:srgbClr val="000090"/>
              </a:solidFill>
            </a:endParaRPr>
          </a:p>
          <a:p>
            <a:pPr>
              <a:buFontTx/>
              <a:buChar char="-"/>
            </a:pPr>
            <a:endParaRPr lang="fr-FR" sz="1400" b="1" i="1" dirty="0">
              <a:solidFill>
                <a:srgbClr val="000090"/>
              </a:solidFill>
              <a:ea typeface="MS Mincho" panose="02020609040205080304" pitchFamily="49" charset="-128"/>
              <a:cs typeface="Times New Roman" panose="02020603050405020304" pitchFamily="18" charset="0"/>
            </a:endParaRPr>
          </a:p>
          <a:p>
            <a:pPr marL="0" indent="0">
              <a:buNone/>
            </a:pPr>
            <a:r>
              <a:rPr lang="fr-FR" sz="2000" dirty="0">
                <a:solidFill>
                  <a:srgbClr val="000090"/>
                </a:solidFill>
              </a:rPr>
              <a:t>Donc proposition de rajouter ces trois activités comme critères d’éligibilité à la PCH et à la PCH-AH</a:t>
            </a:r>
          </a:p>
          <a:p>
            <a:pPr marL="0" indent="0">
              <a:buNone/>
            </a:pPr>
            <a:endParaRPr lang="fr-FR" sz="2000" dirty="0">
              <a:solidFill>
                <a:srgbClr val="000090"/>
              </a:solidFill>
            </a:endParaRPr>
          </a:p>
          <a:p>
            <a:pPr marL="0" indent="0">
              <a:buNone/>
            </a:pPr>
            <a:endParaRPr lang="fr-FR" sz="2000" dirty="0">
              <a:solidFill>
                <a:srgbClr val="000090"/>
              </a:solidFill>
            </a:endParaRPr>
          </a:p>
          <a:p>
            <a:pPr marL="0" indent="0">
              <a:buNone/>
            </a:pPr>
            <a:endParaRPr lang="fr-FR" sz="2000" b="1" i="1" dirty="0">
              <a:solidFill>
                <a:srgbClr val="000090"/>
              </a:solidFill>
              <a:ea typeface="MS Mincho" panose="02020609040205080304" pitchFamily="49" charset="-128"/>
              <a:cs typeface="Times New Roman" panose="02020603050405020304" pitchFamily="18" charset="0"/>
            </a:endParaRPr>
          </a:p>
          <a:p>
            <a:pPr marL="0" indent="0">
              <a:buNone/>
            </a:pPr>
            <a:endParaRPr lang="fr-FR" sz="2000" b="1" dirty="0">
              <a:solidFill>
                <a:srgbClr val="000090"/>
              </a:solidFill>
              <a:ea typeface="MS Mincho" panose="02020609040205080304" pitchFamily="49" charset="-128"/>
              <a:cs typeface="Times New Roman" panose="02020603050405020304" pitchFamily="18" charset="0"/>
            </a:endParaRPr>
          </a:p>
          <a:p>
            <a:pPr marL="0" indent="0">
              <a:buNone/>
            </a:pPr>
            <a:endParaRPr lang="fr-FR" sz="2000" dirty="0">
              <a:solidFill>
                <a:srgbClr val="000090"/>
              </a:solidFill>
            </a:endParaRPr>
          </a:p>
          <a:p>
            <a:endParaRPr lang="fr-FR" sz="2000" dirty="0">
              <a:solidFill>
                <a:srgbClr val="000090"/>
              </a:solidFill>
            </a:endParaRPr>
          </a:p>
          <a:p>
            <a:pPr marL="0" indent="0">
              <a:buNone/>
            </a:pPr>
            <a:endParaRPr lang="fr-FR" sz="2000" dirty="0">
              <a:solidFill>
                <a:srgbClr val="000090"/>
              </a:solidFill>
            </a:endParaRPr>
          </a:p>
        </p:txBody>
      </p:sp>
      <p:sp>
        <p:nvSpPr>
          <p:cNvPr id="6" name="Espace réservé du numéro de diapositive 5"/>
          <p:cNvSpPr>
            <a:spLocks noGrp="1"/>
          </p:cNvSpPr>
          <p:nvPr>
            <p:ph type="sldNum" sz="quarter" idx="12"/>
          </p:nvPr>
        </p:nvSpPr>
        <p:spPr/>
        <p:txBody>
          <a:bodyPr/>
          <a:lstStyle/>
          <a:p>
            <a:fld id="{4C71C069-DD51-46EC-8081-08A147A21127}" type="slidenum">
              <a:rPr lang="fr-FR" smtClean="0"/>
              <a:t>27</a:t>
            </a:fld>
            <a:endParaRPr lang="fr-FR"/>
          </a:p>
        </p:txBody>
      </p:sp>
      <p:sp>
        <p:nvSpPr>
          <p:cNvPr id="4" name="Espace réservé de la date 3"/>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422101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en savoir plus </a:t>
            </a:r>
          </a:p>
        </p:txBody>
      </p:sp>
      <p:sp>
        <p:nvSpPr>
          <p:cNvPr id="3" name="Espace réservé du contenu 2"/>
          <p:cNvSpPr>
            <a:spLocks noGrp="1"/>
          </p:cNvSpPr>
          <p:nvPr>
            <p:ph idx="1"/>
          </p:nvPr>
        </p:nvSpPr>
        <p:spPr/>
        <p:txBody>
          <a:bodyPr>
            <a:noAutofit/>
          </a:bodyPr>
          <a:lstStyle/>
          <a:p>
            <a:pPr fontAlgn="base"/>
            <a:r>
              <a:rPr lang="fr-FR" sz="2000" dirty="0" err="1">
                <a:solidFill>
                  <a:srgbClr val="000090"/>
                </a:solidFill>
              </a:rPr>
              <a:t>E.Brunet</a:t>
            </a:r>
            <a:r>
              <a:rPr lang="fr-FR" sz="2000" dirty="0">
                <a:solidFill>
                  <a:srgbClr val="000090"/>
                </a:solidFill>
              </a:rPr>
              <a:t> &amp; </a:t>
            </a:r>
            <a:r>
              <a:rPr lang="fr-FR" sz="2000" dirty="0" err="1">
                <a:solidFill>
                  <a:srgbClr val="000090"/>
                </a:solidFill>
              </a:rPr>
              <a:t>P.Roux</a:t>
            </a:r>
            <a:r>
              <a:rPr lang="fr-FR" sz="2000" dirty="0">
                <a:solidFill>
                  <a:srgbClr val="000090"/>
                </a:solidFill>
              </a:rPr>
              <a:t> </a:t>
            </a:r>
            <a:r>
              <a:rPr lang="fr-FR" sz="2000" i="1" dirty="0">
                <a:solidFill>
                  <a:srgbClr val="000090"/>
                </a:solidFill>
              </a:rPr>
              <a:t>Connaitre et quantifier les déterminants du fonctionnement dans les troubles mentaux sévères et persistants</a:t>
            </a:r>
            <a:r>
              <a:rPr lang="fr-FR" sz="2000" dirty="0">
                <a:solidFill>
                  <a:srgbClr val="000090"/>
                </a:solidFill>
              </a:rPr>
              <a:t>. In traité de réhabilitation psychosociale sous la direction de Nicolas Franck – Elsevier Masson 2018</a:t>
            </a:r>
          </a:p>
          <a:p>
            <a:pPr marL="0" indent="0" fontAlgn="base">
              <a:buNone/>
            </a:pPr>
            <a:r>
              <a:rPr lang="fr-FR" sz="2000" dirty="0">
                <a:solidFill>
                  <a:srgbClr val="000090"/>
                </a:solidFill>
              </a:rPr>
              <a:t> </a:t>
            </a:r>
          </a:p>
          <a:p>
            <a:pPr fontAlgn="base"/>
            <a:r>
              <a:rPr lang="fr-FR" sz="2000" dirty="0">
                <a:solidFill>
                  <a:srgbClr val="000090"/>
                </a:solidFill>
              </a:rPr>
              <a:t>Neuropsychologie de la schizophrénie – sous la direction de Antoinette Prouteau – </a:t>
            </a:r>
            <a:r>
              <a:rPr lang="fr-FR" sz="2000" dirty="0" err="1">
                <a:solidFill>
                  <a:srgbClr val="000090"/>
                </a:solidFill>
              </a:rPr>
              <a:t>Dunod</a:t>
            </a:r>
            <a:r>
              <a:rPr lang="fr-FR" sz="2000" dirty="0">
                <a:solidFill>
                  <a:srgbClr val="000090"/>
                </a:solidFill>
              </a:rPr>
              <a:t>, 2011 </a:t>
            </a:r>
          </a:p>
          <a:p>
            <a:pPr fontAlgn="base"/>
            <a:endParaRPr lang="fr-FR" sz="2000" dirty="0">
              <a:solidFill>
                <a:srgbClr val="000090"/>
              </a:solidFill>
            </a:endParaRPr>
          </a:p>
          <a:p>
            <a:pPr lvl="0" fontAlgn="base"/>
            <a:r>
              <a:rPr lang="fr-FR" sz="2000" dirty="0">
                <a:solidFill>
                  <a:srgbClr val="000090"/>
                </a:solidFill>
              </a:rPr>
              <a:t> </a:t>
            </a:r>
            <a:r>
              <a:rPr lang="fr-FR" sz="2000" dirty="0" err="1">
                <a:solidFill>
                  <a:srgbClr val="000090"/>
                </a:solidFill>
              </a:rPr>
              <a:t>C.Passerieux</a:t>
            </a:r>
            <a:r>
              <a:rPr lang="fr-FR" sz="2000" dirty="0">
                <a:solidFill>
                  <a:srgbClr val="000090"/>
                </a:solidFill>
              </a:rPr>
              <a:t>, </a:t>
            </a:r>
            <a:r>
              <a:rPr lang="fr-FR" sz="2000" dirty="0" err="1">
                <a:solidFill>
                  <a:srgbClr val="000090"/>
                </a:solidFill>
              </a:rPr>
              <a:t>V.Bulot</a:t>
            </a:r>
            <a:r>
              <a:rPr lang="fr-FR" sz="2000" dirty="0">
                <a:solidFill>
                  <a:srgbClr val="000090"/>
                </a:solidFill>
              </a:rPr>
              <a:t>, M-C. Hardy-</a:t>
            </a:r>
            <a:r>
              <a:rPr lang="fr-FR" sz="2000" dirty="0" err="1">
                <a:solidFill>
                  <a:srgbClr val="000090"/>
                </a:solidFill>
              </a:rPr>
              <a:t>Baylé</a:t>
            </a:r>
            <a:r>
              <a:rPr lang="fr-FR" sz="2000" dirty="0">
                <a:solidFill>
                  <a:srgbClr val="000090"/>
                </a:solidFill>
              </a:rPr>
              <a:t> </a:t>
            </a:r>
            <a:r>
              <a:rPr lang="fr-FR" sz="2000" i="1" dirty="0">
                <a:solidFill>
                  <a:srgbClr val="000090"/>
                </a:solidFill>
              </a:rPr>
              <a:t>Une contribution à l’évaluation du handicap psychique : l’échelle d’évaluation des processus du handicap psychique (EPHP) </a:t>
            </a:r>
            <a:r>
              <a:rPr lang="fr-FR" sz="2000" dirty="0">
                <a:solidFill>
                  <a:srgbClr val="000090"/>
                </a:solidFill>
              </a:rPr>
              <a:t>ALTER, </a:t>
            </a:r>
            <a:r>
              <a:rPr lang="fr-FR" sz="2000" dirty="0" err="1">
                <a:solidFill>
                  <a:srgbClr val="000090"/>
                </a:solidFill>
              </a:rPr>
              <a:t>European</a:t>
            </a:r>
            <a:r>
              <a:rPr lang="fr-FR" sz="2000" dirty="0">
                <a:solidFill>
                  <a:srgbClr val="000090"/>
                </a:solidFill>
              </a:rPr>
              <a:t> Journal of </a:t>
            </a:r>
            <a:r>
              <a:rPr lang="fr-FR" sz="2000" dirty="0" err="1">
                <a:solidFill>
                  <a:srgbClr val="000090"/>
                </a:solidFill>
              </a:rPr>
              <a:t>Disability</a:t>
            </a:r>
            <a:r>
              <a:rPr lang="fr-FR" sz="2000" dirty="0">
                <a:solidFill>
                  <a:srgbClr val="000090"/>
                </a:solidFill>
              </a:rPr>
              <a:t> </a:t>
            </a:r>
            <a:r>
              <a:rPr lang="fr-FR" sz="2000" dirty="0" err="1">
                <a:solidFill>
                  <a:srgbClr val="000090"/>
                </a:solidFill>
              </a:rPr>
              <a:t>Research</a:t>
            </a:r>
            <a:r>
              <a:rPr lang="fr-FR" sz="2000" dirty="0">
                <a:solidFill>
                  <a:srgbClr val="000090"/>
                </a:solidFill>
              </a:rPr>
              <a:t> 6 (2012) 296–310. </a:t>
            </a:r>
          </a:p>
          <a:p>
            <a:pPr lvl="0" fontAlgn="base"/>
            <a:endParaRPr lang="fr-FR" sz="2000" dirty="0">
              <a:solidFill>
                <a:srgbClr val="000090"/>
              </a:solidFill>
            </a:endParaRPr>
          </a:p>
          <a:p>
            <a:pPr lvl="0" fontAlgn="base"/>
            <a:endParaRPr lang="fr-FR" sz="2000" dirty="0">
              <a:solidFill>
                <a:srgbClr val="000090"/>
              </a:solidFill>
            </a:endParaRPr>
          </a:p>
          <a:p>
            <a:pPr lvl="0" fontAlgn="base"/>
            <a:endParaRPr lang="fr-FR" sz="2000" dirty="0">
              <a:solidFill>
                <a:srgbClr val="000090"/>
              </a:solidFill>
            </a:endParaRPr>
          </a:p>
          <a:p>
            <a:pPr fontAlgn="base"/>
            <a:endParaRPr lang="fr-FR" sz="2000" dirty="0">
              <a:solidFill>
                <a:srgbClr val="000090"/>
              </a:solidFill>
            </a:endParaRPr>
          </a:p>
          <a:p>
            <a:endParaRPr lang="fr-FR" sz="2000" dirty="0">
              <a:solidFill>
                <a:srgbClr val="000090"/>
              </a:solidFill>
            </a:endParaRPr>
          </a:p>
        </p:txBody>
      </p:sp>
      <p:sp>
        <p:nvSpPr>
          <p:cNvPr id="7" name="Espace réservé du numéro de diapositive 6"/>
          <p:cNvSpPr>
            <a:spLocks noGrp="1"/>
          </p:cNvSpPr>
          <p:nvPr>
            <p:ph type="sldNum" sz="quarter" idx="12"/>
          </p:nvPr>
        </p:nvSpPr>
        <p:spPr/>
        <p:txBody>
          <a:bodyPr/>
          <a:lstStyle/>
          <a:p>
            <a:fld id="{57D14BEA-537B-AC40-B661-E1E6E826814E}" type="slidenum">
              <a:rPr lang="fr-FR" smtClean="0"/>
              <a:t>28</a:t>
            </a:fld>
            <a:endParaRPr lang="fr-FR"/>
          </a:p>
        </p:txBody>
      </p:sp>
      <p:sp>
        <p:nvSpPr>
          <p:cNvPr id="8" name="Espace réservé de la date 7"/>
          <p:cNvSpPr>
            <a:spLocks noGrp="1"/>
          </p:cNvSpPr>
          <p:nvPr>
            <p:ph type="dt" sz="half" idx="10"/>
          </p:nvPr>
        </p:nvSpPr>
        <p:spPr/>
        <p:txBody>
          <a:bodyPr/>
          <a:lstStyle/>
          <a:p>
            <a:r>
              <a:rPr lang="fr-FR"/>
              <a:t>10/10/23</a:t>
            </a:r>
          </a:p>
        </p:txBody>
      </p:sp>
      <p:sp>
        <p:nvSpPr>
          <p:cNvPr id="10"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228271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4890"/>
            <a:ext cx="6426245" cy="5248034"/>
          </a:xfrm>
          <a:solidFill>
            <a:srgbClr val="FFFFFF"/>
          </a:solidFill>
        </p:spPr>
        <p:txBody>
          <a:bodyPr>
            <a:noAutofit/>
          </a:bodyPr>
          <a:lstStyle/>
          <a:p>
            <a:pPr marL="914400" lvl="2" indent="0">
              <a:buNone/>
            </a:pPr>
            <a:endParaRPr lang="fr-FR" sz="1400" dirty="0">
              <a:solidFill>
                <a:srgbClr val="000000"/>
              </a:solidFill>
            </a:endParaRPr>
          </a:p>
          <a:p>
            <a:pPr marL="457200" lvl="1" indent="0">
              <a:buNone/>
            </a:pPr>
            <a:r>
              <a:rPr lang="fr-FR" u="sng" dirty="0">
                <a:solidFill>
                  <a:srgbClr val="000090"/>
                </a:solidFill>
              </a:rPr>
              <a:t>Des altérations de la  structure cérébrale : </a:t>
            </a:r>
          </a:p>
          <a:p>
            <a:pPr lvl="1"/>
            <a:endParaRPr lang="fr-FR" sz="1050" u="sng" dirty="0">
              <a:solidFill>
                <a:srgbClr val="000090"/>
              </a:solidFill>
            </a:endParaRPr>
          </a:p>
          <a:p>
            <a:pPr lvl="2"/>
            <a:r>
              <a:rPr lang="fr-FR" sz="2000" b="1" dirty="0">
                <a:solidFill>
                  <a:srgbClr val="000090"/>
                </a:solidFill>
              </a:rPr>
              <a:t>défaut d’organisation de réseaux neuronaux spécialisés </a:t>
            </a:r>
            <a:r>
              <a:rPr lang="fr-FR" sz="2000" dirty="0">
                <a:solidFill>
                  <a:srgbClr val="000090"/>
                </a:solidFill>
              </a:rPr>
              <a:t>(en particulier des réseaux dédiés à la communication et à la modulation du comportement en fonction de l'environnement) </a:t>
            </a:r>
          </a:p>
          <a:p>
            <a:pPr marL="914400" lvl="2" indent="0">
              <a:buNone/>
            </a:pPr>
            <a:endParaRPr lang="fr-FR" sz="1200" dirty="0">
              <a:solidFill>
                <a:srgbClr val="000090"/>
              </a:solidFill>
            </a:endParaRPr>
          </a:p>
          <a:p>
            <a:pPr marL="914400" lvl="2" indent="0">
              <a:buNone/>
            </a:pPr>
            <a:endParaRPr lang="fr-FR" sz="1200" dirty="0">
              <a:solidFill>
                <a:srgbClr val="000090"/>
              </a:solidFill>
            </a:endParaRPr>
          </a:p>
          <a:p>
            <a:pPr lvl="2"/>
            <a:r>
              <a:rPr lang="fr-FR" sz="2000" b="1" dirty="0">
                <a:solidFill>
                  <a:srgbClr val="000090"/>
                </a:solidFill>
              </a:rPr>
              <a:t>Des anomalies de la connectivité structurelle de la substance blanche cérébrale </a:t>
            </a:r>
          </a:p>
          <a:p>
            <a:pPr marL="914400" lvl="2" indent="0">
              <a:buNone/>
            </a:pPr>
            <a:r>
              <a:rPr lang="fr-FR" sz="2000" dirty="0">
                <a:solidFill>
                  <a:srgbClr val="000090"/>
                </a:solidFill>
              </a:rPr>
              <a:t>les performances cognitives sont fortement dépendantes de la qualité de cette connectivité en particulier longue distance</a:t>
            </a:r>
            <a:endParaRPr lang="fr-FR" dirty="0">
              <a:solidFill>
                <a:srgbClr val="000090"/>
              </a:solidFill>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l="50610" t="69577" r="1761"/>
          <a:stretch>
            <a:fillRect/>
          </a:stretch>
        </p:blipFill>
        <p:spPr bwMode="auto">
          <a:xfrm>
            <a:off x="6504764" y="1772794"/>
            <a:ext cx="2639236" cy="1929868"/>
          </a:xfrm>
          <a:prstGeom prst="rect">
            <a:avLst/>
          </a:prstGeom>
          <a:noFill/>
          <a:ln>
            <a:noFill/>
          </a:ln>
          <a:effectLst>
            <a:outerShdw blurRad="762000" dist="254000" dir="2700000"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6582810" y="3876891"/>
            <a:ext cx="2492990" cy="369332"/>
          </a:xfrm>
          <a:prstGeom prst="rect">
            <a:avLst/>
          </a:prstGeom>
        </p:spPr>
        <p:txBody>
          <a:bodyPr wrap="none">
            <a:spAutoFit/>
          </a:bodyPr>
          <a:lstStyle/>
          <a:p>
            <a:r>
              <a:rPr lang="fr-FR" b="1" dirty="0">
                <a:solidFill>
                  <a:srgbClr val="9B2D1F"/>
                </a:solidFill>
                <a:latin typeface="Arial" charset="0"/>
              </a:rPr>
              <a:t>Le « cerveau social »</a:t>
            </a:r>
            <a:endParaRPr lang="fr-FR"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4449" y="4461442"/>
            <a:ext cx="2540025" cy="18639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p:cNvSpPr/>
          <p:nvPr/>
        </p:nvSpPr>
        <p:spPr>
          <a:xfrm>
            <a:off x="6291937" y="6303592"/>
            <a:ext cx="2852063" cy="369332"/>
          </a:xfrm>
          <a:prstGeom prst="rect">
            <a:avLst/>
          </a:prstGeom>
        </p:spPr>
        <p:txBody>
          <a:bodyPr wrap="none">
            <a:spAutoFit/>
          </a:bodyPr>
          <a:lstStyle/>
          <a:p>
            <a:r>
              <a:rPr lang="fr-FR" b="1" dirty="0">
                <a:solidFill>
                  <a:srgbClr val="9B2D1F"/>
                </a:solidFill>
                <a:latin typeface="Arial" charset="0"/>
              </a:rPr>
              <a:t>Le « cerveau connecté »</a:t>
            </a:r>
            <a:endParaRPr lang="fr-FR" dirty="0"/>
          </a:p>
        </p:txBody>
      </p:sp>
      <p:sp>
        <p:nvSpPr>
          <p:cNvPr id="8" name="ZoneTexte 7"/>
          <p:cNvSpPr txBox="1"/>
          <p:nvPr/>
        </p:nvSpPr>
        <p:spPr>
          <a:xfrm>
            <a:off x="286818" y="264595"/>
            <a:ext cx="8364432" cy="1384995"/>
          </a:xfrm>
          <a:prstGeom prst="rect">
            <a:avLst/>
          </a:prstGeom>
          <a:noFill/>
        </p:spPr>
        <p:txBody>
          <a:bodyPr wrap="square" rtlCol="0">
            <a:spAutoFit/>
          </a:bodyPr>
          <a:lstStyle/>
          <a:p>
            <a:pPr algn="ctr"/>
            <a:r>
              <a:rPr lang="fr-FR" sz="2800" dirty="0">
                <a:solidFill>
                  <a:srgbClr val="000000"/>
                </a:solidFill>
              </a:rPr>
              <a:t>Ces différents troubles et les déficits cognitifs observés ont des bases biologiques communes :</a:t>
            </a:r>
          </a:p>
          <a:p>
            <a:pPr algn="ctr"/>
            <a:endParaRPr lang="fr-FR" sz="2800" dirty="0"/>
          </a:p>
        </p:txBody>
      </p:sp>
      <p:sp>
        <p:nvSpPr>
          <p:cNvPr id="10" name="Espace réservé du numéro de diapositive 9"/>
          <p:cNvSpPr>
            <a:spLocks noGrp="1"/>
          </p:cNvSpPr>
          <p:nvPr>
            <p:ph type="sldNum" sz="quarter" idx="12"/>
          </p:nvPr>
        </p:nvSpPr>
        <p:spPr/>
        <p:txBody>
          <a:bodyPr/>
          <a:lstStyle/>
          <a:p>
            <a:fld id="{57D14BEA-537B-AC40-B661-E1E6E826814E}" type="slidenum">
              <a:rPr lang="fr-FR" smtClean="0"/>
              <a:t>3</a:t>
            </a:fld>
            <a:endParaRPr lang="fr-FR"/>
          </a:p>
        </p:txBody>
      </p:sp>
      <p:sp>
        <p:nvSpPr>
          <p:cNvPr id="11" name="Espace réservé de la date 10"/>
          <p:cNvSpPr>
            <a:spLocks noGrp="1"/>
          </p:cNvSpPr>
          <p:nvPr>
            <p:ph type="dt" sz="half" idx="10"/>
          </p:nvPr>
        </p:nvSpPr>
        <p:spPr/>
        <p:txBody>
          <a:bodyPr/>
          <a:lstStyle/>
          <a:p>
            <a:r>
              <a:rPr lang="fr-FR"/>
              <a:t>10/10/23</a:t>
            </a:r>
          </a:p>
        </p:txBody>
      </p:sp>
      <p:sp>
        <p:nvSpPr>
          <p:cNvPr id="14" name="Espace réservé du pied de page 8"/>
          <p:cNvSpPr>
            <a:spLocks noGrp="1"/>
          </p:cNvSpPr>
          <p:nvPr>
            <p:ph type="ftr" sz="quarter" idx="11"/>
          </p:nvPr>
        </p:nvSpPr>
        <p:spPr>
          <a:xfrm>
            <a:off x="2590800"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156634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304" y="41678"/>
            <a:ext cx="8585661" cy="1244146"/>
          </a:xfrm>
          <a:solidFill>
            <a:srgbClr val="000090"/>
          </a:solidFill>
          <a:ln>
            <a:solidFill>
              <a:srgbClr val="FFFFFF"/>
            </a:solidFill>
          </a:ln>
        </p:spPr>
        <p:txBody>
          <a:bodyPr>
            <a:normAutofit/>
          </a:bodyPr>
          <a:lstStyle/>
          <a:p>
            <a:r>
              <a:rPr lang="fr-FR" sz="2400" dirty="0">
                <a:solidFill>
                  <a:schemeClr val="bg1"/>
                </a:solidFill>
              </a:rPr>
              <a:t>Ces déficiences cognitives </a:t>
            </a:r>
            <a:br>
              <a:rPr lang="fr-FR" sz="2400" dirty="0">
                <a:solidFill>
                  <a:schemeClr val="bg1"/>
                </a:solidFill>
              </a:rPr>
            </a:br>
            <a:r>
              <a:rPr lang="fr-FR" sz="2400" dirty="0">
                <a:solidFill>
                  <a:schemeClr val="bg1"/>
                </a:solidFill>
              </a:rPr>
              <a:t>sont de mieux en mieux connues </a:t>
            </a:r>
            <a:endParaRPr lang="fr-FR" dirty="0">
              <a:solidFill>
                <a:schemeClr val="bg1"/>
              </a:solidFill>
            </a:endParaRPr>
          </a:p>
        </p:txBody>
      </p:sp>
      <p:sp>
        <p:nvSpPr>
          <p:cNvPr id="3" name="Espace réservé du contenu 2"/>
          <p:cNvSpPr>
            <a:spLocks noGrp="1"/>
          </p:cNvSpPr>
          <p:nvPr>
            <p:ph idx="1"/>
          </p:nvPr>
        </p:nvSpPr>
        <p:spPr>
          <a:xfrm>
            <a:off x="191545" y="1817285"/>
            <a:ext cx="8828696" cy="5040715"/>
          </a:xfrm>
          <a:solidFill>
            <a:schemeClr val="bg1"/>
          </a:solidFill>
          <a:ln>
            <a:solidFill>
              <a:srgbClr val="FFFFFF"/>
            </a:solidFill>
          </a:ln>
        </p:spPr>
        <p:txBody>
          <a:bodyPr>
            <a:noAutofit/>
          </a:bodyPr>
          <a:lstStyle/>
          <a:p>
            <a:pPr marL="0" indent="0">
              <a:buNone/>
            </a:pPr>
            <a:r>
              <a:rPr lang="fr-FR" sz="2000" dirty="0">
                <a:solidFill>
                  <a:srgbClr val="000090"/>
                </a:solidFill>
              </a:rPr>
              <a:t>De très nombreuses études, avec les méthodes et des outils divers : </a:t>
            </a:r>
          </a:p>
          <a:p>
            <a:pPr marL="0" indent="0">
              <a:buNone/>
            </a:pPr>
            <a:endParaRPr lang="fr-FR" sz="2000" dirty="0">
              <a:solidFill>
                <a:srgbClr val="000090"/>
              </a:solidFill>
            </a:endParaRPr>
          </a:p>
          <a:p>
            <a:r>
              <a:rPr lang="fr-FR" sz="2000" dirty="0">
                <a:solidFill>
                  <a:srgbClr val="000090"/>
                </a:solidFill>
              </a:rPr>
              <a:t>Méthode de la neuropsychologie clinique : décrire les déficiences cognitives (batterie de tests neuropsychologiques, dans un environnement normé) et leurs relations avec les difficultés de fonctionnement dans la vie quotidienne</a:t>
            </a:r>
          </a:p>
          <a:p>
            <a:pPr marL="0" indent="0">
              <a:buNone/>
            </a:pPr>
            <a:endParaRPr lang="fr-FR" sz="2000" dirty="0">
              <a:solidFill>
                <a:srgbClr val="000090"/>
              </a:solidFill>
            </a:endParaRPr>
          </a:p>
          <a:p>
            <a:pPr marL="0" indent="0">
              <a:buNone/>
            </a:pPr>
            <a:endParaRPr lang="fr-FR" sz="2000" dirty="0">
              <a:solidFill>
                <a:srgbClr val="000090"/>
              </a:solidFill>
            </a:endParaRPr>
          </a:p>
          <a:p>
            <a:pPr marL="0" indent="0">
              <a:buNone/>
            </a:pPr>
            <a:endParaRPr lang="fr-FR" sz="2000" dirty="0">
              <a:solidFill>
                <a:srgbClr val="000090"/>
              </a:solidFill>
            </a:endParaRPr>
          </a:p>
          <a:p>
            <a:pPr marL="0" indent="0">
              <a:buNone/>
            </a:pPr>
            <a:endParaRPr lang="fr-FR" sz="2000" dirty="0">
              <a:solidFill>
                <a:srgbClr val="000090"/>
              </a:solidFill>
            </a:endParaRPr>
          </a:p>
          <a:p>
            <a:pPr marL="457200" lvl="1" indent="0">
              <a:buNone/>
            </a:pPr>
            <a:r>
              <a:rPr lang="fr-FR" sz="1800" dirty="0">
                <a:solidFill>
                  <a:srgbClr val="000090"/>
                </a:solidFill>
              </a:rPr>
              <a:t>Déficiences cognitives 				difficultés de fonctionnement dans la vie 													quotidienne</a:t>
            </a:r>
          </a:p>
          <a:p>
            <a:pPr marL="457200" lvl="1" indent="0">
              <a:buNone/>
            </a:pPr>
            <a:endParaRPr lang="fr-FR" sz="1600" dirty="0">
              <a:solidFill>
                <a:srgbClr val="000090"/>
              </a:solidFill>
            </a:endParaRPr>
          </a:p>
        </p:txBody>
      </p:sp>
      <p:sp>
        <p:nvSpPr>
          <p:cNvPr id="5" name="Flèche courbée vers la droite 4"/>
          <p:cNvSpPr/>
          <p:nvPr/>
        </p:nvSpPr>
        <p:spPr>
          <a:xfrm rot="5400000" flipV="1">
            <a:off x="3312370" y="2531351"/>
            <a:ext cx="644134" cy="3753686"/>
          </a:xfrm>
          <a:prstGeom prst="curvedRightArrow">
            <a:avLst>
              <a:gd name="adj1" fmla="val 25000"/>
              <a:gd name="adj2" fmla="val 50000"/>
              <a:gd name="adj3" fmla="val 31979"/>
            </a:avLst>
          </a:prstGeom>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6" name="Flèche courbée vers la gauche 5"/>
          <p:cNvSpPr/>
          <p:nvPr/>
        </p:nvSpPr>
        <p:spPr>
          <a:xfrm rot="5400000">
            <a:off x="3333000" y="4060783"/>
            <a:ext cx="656575" cy="3699985"/>
          </a:xfrm>
          <a:prstGeom prst="curvedLeftArrow">
            <a:avLst/>
          </a:prstGeom>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 name="ZoneTexte 3"/>
          <p:cNvSpPr txBox="1"/>
          <p:nvPr/>
        </p:nvSpPr>
        <p:spPr>
          <a:xfrm>
            <a:off x="3143371" y="5803612"/>
            <a:ext cx="902811" cy="307777"/>
          </a:xfrm>
          <a:prstGeom prst="rect">
            <a:avLst/>
          </a:prstGeom>
          <a:noFill/>
        </p:spPr>
        <p:txBody>
          <a:bodyPr wrap="none" rtlCol="0">
            <a:spAutoFit/>
          </a:bodyPr>
          <a:lstStyle/>
          <a:p>
            <a:r>
              <a:rPr lang="fr-FR" sz="1400" b="1" dirty="0">
                <a:solidFill>
                  <a:srgbClr val="000090"/>
                </a:solidFill>
              </a:rPr>
              <a:t>Prédisent </a:t>
            </a:r>
          </a:p>
        </p:txBody>
      </p:sp>
      <p:sp>
        <p:nvSpPr>
          <p:cNvPr id="8" name="ZoneTexte 7"/>
          <p:cNvSpPr txBox="1"/>
          <p:nvPr/>
        </p:nvSpPr>
        <p:spPr>
          <a:xfrm>
            <a:off x="2753455" y="3626273"/>
            <a:ext cx="1519266" cy="307777"/>
          </a:xfrm>
          <a:prstGeom prst="rect">
            <a:avLst/>
          </a:prstGeom>
          <a:noFill/>
        </p:spPr>
        <p:txBody>
          <a:bodyPr wrap="none" rtlCol="0">
            <a:spAutoFit/>
          </a:bodyPr>
          <a:lstStyle/>
          <a:p>
            <a:r>
              <a:rPr lang="fr-FR" sz="1400" b="1" dirty="0">
                <a:solidFill>
                  <a:srgbClr val="000090"/>
                </a:solidFill>
              </a:rPr>
              <a:t>sont à l’origine de</a:t>
            </a:r>
          </a:p>
        </p:txBody>
      </p:sp>
      <p:sp>
        <p:nvSpPr>
          <p:cNvPr id="11" name="Espace réservé du numéro de diapositive 10"/>
          <p:cNvSpPr>
            <a:spLocks noGrp="1"/>
          </p:cNvSpPr>
          <p:nvPr>
            <p:ph type="sldNum" sz="quarter" idx="12"/>
          </p:nvPr>
        </p:nvSpPr>
        <p:spPr/>
        <p:txBody>
          <a:bodyPr/>
          <a:lstStyle/>
          <a:p>
            <a:fld id="{57D14BEA-537B-AC40-B661-E1E6E826814E}" type="slidenum">
              <a:rPr lang="fr-FR" smtClean="0"/>
              <a:t>4</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14"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33667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304" y="41678"/>
            <a:ext cx="8585661" cy="1244146"/>
          </a:xfrm>
          <a:solidFill>
            <a:srgbClr val="000090"/>
          </a:solidFill>
          <a:ln>
            <a:solidFill>
              <a:srgbClr val="FFFFFF"/>
            </a:solidFill>
          </a:ln>
        </p:spPr>
        <p:txBody>
          <a:bodyPr>
            <a:normAutofit/>
          </a:bodyPr>
          <a:lstStyle/>
          <a:p>
            <a:r>
              <a:rPr lang="fr-FR" sz="2400" dirty="0">
                <a:solidFill>
                  <a:schemeClr val="bg1"/>
                </a:solidFill>
              </a:rPr>
              <a:t>Ces déficiences cognitives </a:t>
            </a:r>
            <a:br>
              <a:rPr lang="fr-FR" sz="2400" dirty="0">
                <a:solidFill>
                  <a:schemeClr val="bg1"/>
                </a:solidFill>
              </a:rPr>
            </a:br>
            <a:r>
              <a:rPr lang="fr-FR" sz="2400" dirty="0">
                <a:solidFill>
                  <a:schemeClr val="bg1"/>
                </a:solidFill>
              </a:rPr>
              <a:t>sont de mieux en mieux connues </a:t>
            </a:r>
            <a:endParaRPr lang="fr-FR" dirty="0">
              <a:solidFill>
                <a:schemeClr val="bg1"/>
              </a:solidFill>
            </a:endParaRPr>
          </a:p>
        </p:txBody>
      </p:sp>
      <p:sp>
        <p:nvSpPr>
          <p:cNvPr id="3" name="Espace réservé du contenu 2"/>
          <p:cNvSpPr>
            <a:spLocks noGrp="1"/>
          </p:cNvSpPr>
          <p:nvPr>
            <p:ph idx="1"/>
          </p:nvPr>
        </p:nvSpPr>
        <p:spPr>
          <a:xfrm>
            <a:off x="273857" y="1817285"/>
            <a:ext cx="8828696" cy="5040715"/>
          </a:xfrm>
          <a:solidFill>
            <a:schemeClr val="bg1"/>
          </a:solidFill>
          <a:ln>
            <a:solidFill>
              <a:srgbClr val="FFFFFF"/>
            </a:solidFill>
          </a:ln>
        </p:spPr>
        <p:txBody>
          <a:bodyPr>
            <a:noAutofit/>
          </a:bodyPr>
          <a:lstStyle/>
          <a:p>
            <a:pPr marL="0" indent="0">
              <a:buNone/>
            </a:pPr>
            <a:r>
              <a:rPr lang="fr-FR" sz="2000" dirty="0">
                <a:solidFill>
                  <a:srgbClr val="000090"/>
                </a:solidFill>
              </a:rPr>
              <a:t>De très nombreuses études, avec les méthodes et des outils divers : </a:t>
            </a:r>
          </a:p>
          <a:p>
            <a:pPr marL="0" indent="0">
              <a:buNone/>
            </a:pPr>
            <a:endParaRPr lang="fr-FR" sz="2000" dirty="0">
              <a:solidFill>
                <a:srgbClr val="000090"/>
              </a:solidFill>
            </a:endParaRPr>
          </a:p>
          <a:p>
            <a:r>
              <a:rPr lang="fr-FR" sz="2000" dirty="0">
                <a:solidFill>
                  <a:srgbClr val="000090"/>
                </a:solidFill>
              </a:rPr>
              <a:t>Les neurosciences cognitives : décrire et comprendre la nature des déficiences, le « grain fin des opérations mentales » (souvent si brèves qu’elles ne sont pas conscientes) par une approche analytique et expérimentale</a:t>
            </a:r>
          </a:p>
          <a:p>
            <a:pPr marL="0" indent="0">
              <a:buNone/>
            </a:pPr>
            <a:endParaRPr lang="fr-FR" sz="800" dirty="0">
              <a:solidFill>
                <a:srgbClr val="000090"/>
              </a:solidFill>
            </a:endParaRPr>
          </a:p>
          <a:p>
            <a:r>
              <a:rPr lang="fr-FR" sz="2000" dirty="0">
                <a:solidFill>
                  <a:srgbClr val="000090"/>
                </a:solidFill>
              </a:rPr>
              <a:t>Imagerie cérébrale structurale et fonctionnelle : comprendre comment les structures cérébrales « réalisent » ces opérations mentales (vérifier la vraisemblance biologique des modèles)</a:t>
            </a:r>
          </a:p>
          <a:p>
            <a:pPr marL="0" indent="0">
              <a:buNone/>
            </a:pPr>
            <a:endParaRPr lang="fr-FR" sz="800" dirty="0">
              <a:solidFill>
                <a:srgbClr val="000090"/>
              </a:solidFill>
            </a:endParaRPr>
          </a:p>
          <a:p>
            <a:endParaRPr lang="fr-FR" sz="800" dirty="0">
              <a:solidFill>
                <a:srgbClr val="000090"/>
              </a:solidFill>
            </a:endParaRPr>
          </a:p>
          <a:p>
            <a:r>
              <a:rPr lang="fr-FR" sz="2000" dirty="0">
                <a:solidFill>
                  <a:srgbClr val="000090"/>
                </a:solidFill>
              </a:rPr>
              <a:t>Psychologie quantitative : développer des instruments de mesure du fonctionnement (la réalisation des activités dans la « vraie » vie), de la qualité de vie (point de vue de la personne), du rétablissement</a:t>
            </a:r>
            <a:r>
              <a:rPr lang="is-IS" sz="2000" dirty="0">
                <a:solidFill>
                  <a:srgbClr val="000090"/>
                </a:solidFill>
              </a:rPr>
              <a:t>…</a:t>
            </a:r>
            <a:endParaRPr lang="fr-FR" sz="2000" dirty="0">
              <a:solidFill>
                <a:srgbClr val="000090"/>
              </a:solidFill>
            </a:endParaRPr>
          </a:p>
        </p:txBody>
      </p:sp>
      <p:sp>
        <p:nvSpPr>
          <p:cNvPr id="11" name="Espace réservé du numéro de diapositive 10"/>
          <p:cNvSpPr>
            <a:spLocks noGrp="1"/>
          </p:cNvSpPr>
          <p:nvPr>
            <p:ph type="sldNum" sz="quarter" idx="12"/>
          </p:nvPr>
        </p:nvSpPr>
        <p:spPr/>
        <p:txBody>
          <a:bodyPr/>
          <a:lstStyle/>
          <a:p>
            <a:fld id="{57D14BEA-537B-AC40-B661-E1E6E826814E}" type="slidenum">
              <a:rPr lang="fr-FR" smtClean="0"/>
              <a:t>5</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43838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219" y="114535"/>
            <a:ext cx="8229600" cy="948778"/>
          </a:xfrm>
          <a:solidFill>
            <a:srgbClr val="000090"/>
          </a:solidFill>
          <a:ln>
            <a:solidFill>
              <a:srgbClr val="FFFFFF"/>
            </a:solidFill>
          </a:ln>
        </p:spPr>
        <p:txBody>
          <a:bodyPr>
            <a:normAutofit/>
          </a:bodyPr>
          <a:lstStyle/>
          <a:p>
            <a:r>
              <a:rPr lang="fr-FR" sz="2400" dirty="0">
                <a:solidFill>
                  <a:schemeClr val="bg1"/>
                </a:solidFill>
              </a:rPr>
              <a:t>Ces déficiences cognitives </a:t>
            </a:r>
            <a:br>
              <a:rPr lang="fr-FR" sz="2400" dirty="0">
                <a:solidFill>
                  <a:schemeClr val="bg1"/>
                </a:solidFill>
              </a:rPr>
            </a:br>
            <a:r>
              <a:rPr lang="fr-FR" sz="2400" dirty="0">
                <a:solidFill>
                  <a:schemeClr val="bg1"/>
                </a:solidFill>
              </a:rPr>
              <a:t>ont des caractéristiques communes </a:t>
            </a:r>
            <a:endParaRPr lang="fr-FR" dirty="0">
              <a:solidFill>
                <a:schemeClr val="bg1"/>
              </a:solidFill>
            </a:endParaRPr>
          </a:p>
        </p:txBody>
      </p:sp>
      <p:sp>
        <p:nvSpPr>
          <p:cNvPr id="3" name="Espace réservé du contenu 2"/>
          <p:cNvSpPr>
            <a:spLocks noGrp="1"/>
          </p:cNvSpPr>
          <p:nvPr>
            <p:ph idx="1"/>
          </p:nvPr>
        </p:nvSpPr>
        <p:spPr>
          <a:xfrm>
            <a:off x="315304" y="1850775"/>
            <a:ext cx="8655194" cy="3468167"/>
          </a:xfrm>
          <a:solidFill>
            <a:schemeClr val="bg1"/>
          </a:solidFill>
          <a:ln>
            <a:solidFill>
              <a:srgbClr val="FFFFFF"/>
            </a:solidFill>
          </a:ln>
        </p:spPr>
        <p:txBody>
          <a:bodyPr>
            <a:noAutofit/>
          </a:bodyPr>
          <a:lstStyle/>
          <a:p>
            <a:pPr marL="0" indent="0">
              <a:buNone/>
            </a:pPr>
            <a:endParaRPr lang="fr-FR" sz="800" dirty="0">
              <a:solidFill>
                <a:srgbClr val="000090"/>
              </a:solidFill>
            </a:endParaRPr>
          </a:p>
          <a:p>
            <a:pPr>
              <a:buFontTx/>
              <a:buChar char="-"/>
            </a:pPr>
            <a:r>
              <a:rPr lang="fr-FR" sz="2000" dirty="0">
                <a:solidFill>
                  <a:srgbClr val="000090"/>
                </a:solidFill>
              </a:rPr>
              <a:t>Atteinte des fonctions supérieures permettant le fonctionnement de l’esprit, de l’intelligence dans ses multiples dimensions simples ou complexes</a:t>
            </a:r>
          </a:p>
          <a:p>
            <a:pPr>
              <a:buFontTx/>
              <a:buChar char="-"/>
            </a:pPr>
            <a:endParaRPr lang="fr-FR" sz="2000" dirty="0">
              <a:solidFill>
                <a:srgbClr val="000090"/>
              </a:solidFill>
            </a:endParaRPr>
          </a:p>
          <a:p>
            <a:pPr>
              <a:buFontTx/>
              <a:buChar char="-"/>
            </a:pPr>
            <a:r>
              <a:rPr lang="fr-FR" sz="2000" dirty="0">
                <a:solidFill>
                  <a:srgbClr val="000090"/>
                </a:solidFill>
              </a:rPr>
              <a:t>Cette atteinte concerne en particulier des compétences complexes comme les capacités d’évaluation et de jugement du monde extérieur, d’autrui et de soi même, ou comme les capacités de communication ou les compétences pour établir des liens sociaux</a:t>
            </a:r>
          </a:p>
          <a:p>
            <a:pPr>
              <a:buFontTx/>
              <a:buChar char="-"/>
            </a:pPr>
            <a:endParaRPr lang="fr-FR" sz="2000" dirty="0">
              <a:solidFill>
                <a:srgbClr val="000090"/>
              </a:solidFill>
            </a:endParaRPr>
          </a:p>
          <a:p>
            <a:pPr>
              <a:buFontTx/>
              <a:buChar char="-"/>
            </a:pPr>
            <a:r>
              <a:rPr lang="fr-FR" sz="2000" dirty="0">
                <a:solidFill>
                  <a:srgbClr val="000090"/>
                </a:solidFill>
              </a:rPr>
              <a:t>Ce type de déficience a un retentissement fonctionnel sur un grand nombre d’activité de la personne</a:t>
            </a: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800" dirty="0">
              <a:solidFill>
                <a:srgbClr val="000090"/>
              </a:solidFill>
            </a:endParaRPr>
          </a:p>
        </p:txBody>
      </p:sp>
      <p:sp>
        <p:nvSpPr>
          <p:cNvPr id="8" name="Espace réservé du numéro de diapositive 7"/>
          <p:cNvSpPr>
            <a:spLocks noGrp="1"/>
          </p:cNvSpPr>
          <p:nvPr>
            <p:ph type="sldNum" sz="quarter" idx="12"/>
          </p:nvPr>
        </p:nvSpPr>
        <p:spPr/>
        <p:txBody>
          <a:bodyPr/>
          <a:lstStyle/>
          <a:p>
            <a:fld id="{57D14BEA-537B-AC40-B661-E1E6E826814E}" type="slidenum">
              <a:rPr lang="fr-FR" smtClean="0"/>
              <a:t>6</a:t>
            </a:fld>
            <a:endParaRPr lang="fr-FR"/>
          </a:p>
        </p:txBody>
      </p:sp>
      <p:sp>
        <p:nvSpPr>
          <p:cNvPr id="9" name="Espace réservé de la date 8"/>
          <p:cNvSpPr>
            <a:spLocks noGrp="1"/>
          </p:cNvSpPr>
          <p:nvPr>
            <p:ph type="dt" sz="half" idx="10"/>
          </p:nvPr>
        </p:nvSpPr>
        <p:spPr/>
        <p:txBody>
          <a:bodyPr/>
          <a:lstStyle/>
          <a:p>
            <a:r>
              <a:rPr lang="fr-FR"/>
              <a:t>10/10/23</a:t>
            </a:r>
          </a:p>
        </p:txBody>
      </p:sp>
      <p:sp>
        <p:nvSpPr>
          <p:cNvPr id="7"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68356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2219" y="114535"/>
            <a:ext cx="8229600" cy="948778"/>
          </a:xfrm>
          <a:solidFill>
            <a:srgbClr val="000090"/>
          </a:solidFill>
          <a:ln>
            <a:solidFill>
              <a:srgbClr val="FFFFFF"/>
            </a:solidFill>
          </a:ln>
        </p:spPr>
        <p:txBody>
          <a:bodyPr>
            <a:normAutofit/>
          </a:bodyPr>
          <a:lstStyle/>
          <a:p>
            <a:r>
              <a:rPr lang="fr-FR" sz="2400" dirty="0">
                <a:solidFill>
                  <a:schemeClr val="bg1"/>
                </a:solidFill>
              </a:rPr>
              <a:t>Ces déficiences cognitives </a:t>
            </a:r>
            <a:br>
              <a:rPr lang="fr-FR" sz="2400" dirty="0">
                <a:solidFill>
                  <a:schemeClr val="bg1"/>
                </a:solidFill>
              </a:rPr>
            </a:br>
            <a:r>
              <a:rPr lang="fr-FR" sz="2400" dirty="0">
                <a:solidFill>
                  <a:schemeClr val="bg1"/>
                </a:solidFill>
              </a:rPr>
              <a:t>ont des caractéristiques communes </a:t>
            </a:r>
            <a:endParaRPr lang="fr-FR" dirty="0">
              <a:solidFill>
                <a:schemeClr val="bg1"/>
              </a:solidFill>
            </a:endParaRPr>
          </a:p>
        </p:txBody>
      </p:sp>
      <p:sp>
        <p:nvSpPr>
          <p:cNvPr id="3" name="Espace réservé du contenu 2"/>
          <p:cNvSpPr>
            <a:spLocks noGrp="1"/>
          </p:cNvSpPr>
          <p:nvPr>
            <p:ph idx="1"/>
          </p:nvPr>
        </p:nvSpPr>
        <p:spPr>
          <a:xfrm>
            <a:off x="315304" y="1542696"/>
            <a:ext cx="8655194" cy="3468167"/>
          </a:xfrm>
          <a:solidFill>
            <a:schemeClr val="bg1"/>
          </a:solidFill>
          <a:ln>
            <a:solidFill>
              <a:srgbClr val="FFFFFF"/>
            </a:solidFill>
          </a:ln>
        </p:spPr>
        <p:txBody>
          <a:bodyPr>
            <a:noAutofit/>
          </a:bodyPr>
          <a:lstStyle/>
          <a:p>
            <a:pPr marL="0" indent="0">
              <a:buNone/>
            </a:pPr>
            <a:endParaRPr lang="fr-FR" sz="800" dirty="0">
              <a:solidFill>
                <a:srgbClr val="000090"/>
              </a:solidFill>
            </a:endParaRPr>
          </a:p>
          <a:p>
            <a:pPr>
              <a:buFontTx/>
              <a:buChar char="-"/>
            </a:pPr>
            <a:endParaRPr lang="fr-FR" sz="800" dirty="0">
              <a:solidFill>
                <a:srgbClr val="000090"/>
              </a:solidFill>
            </a:endParaRPr>
          </a:p>
          <a:p>
            <a:pPr>
              <a:buFontTx/>
              <a:buChar char="-"/>
            </a:pPr>
            <a:r>
              <a:rPr lang="fr-FR" sz="2000" dirty="0">
                <a:solidFill>
                  <a:srgbClr val="000090"/>
                </a:solidFill>
              </a:rPr>
              <a:t>Chez une même personne, on observe le plus souvent des déficiences multiples, avec un impact sur l’ensemble des domaines d’activité</a:t>
            </a:r>
          </a:p>
          <a:p>
            <a:pPr marL="0" indent="0">
              <a:buNone/>
            </a:pPr>
            <a:endParaRPr lang="fr-FR" sz="2000" dirty="0">
              <a:solidFill>
                <a:srgbClr val="000090"/>
              </a:solidFill>
            </a:endParaRPr>
          </a:p>
          <a:p>
            <a:pPr>
              <a:buFontTx/>
              <a:buChar char="-"/>
            </a:pPr>
            <a:r>
              <a:rPr lang="fr-FR" sz="2000" dirty="0">
                <a:solidFill>
                  <a:srgbClr val="000090"/>
                </a:solidFill>
              </a:rPr>
              <a:t>Les troubles concernés (troubles psychiatriques sévères et persistants, troubles du neuro-développement, etc.) sont à l’origine de profils très variés en fonction des déficiences et de leur sévérité, des troubles associés, du mode de vie des personnes et de leur environnement </a:t>
            </a: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2000" dirty="0">
              <a:solidFill>
                <a:srgbClr val="000090"/>
              </a:solidFill>
            </a:endParaRPr>
          </a:p>
          <a:p>
            <a:pPr>
              <a:buFontTx/>
              <a:buChar char="-"/>
            </a:pPr>
            <a:endParaRPr lang="fr-FR" sz="2000" dirty="0">
              <a:solidFill>
                <a:srgbClr val="000090"/>
              </a:solidFill>
            </a:endParaRPr>
          </a:p>
          <a:p>
            <a:pPr marL="0" indent="0">
              <a:buNone/>
            </a:pPr>
            <a:endParaRPr lang="fr-FR" sz="2000" dirty="0">
              <a:solidFill>
                <a:srgbClr val="000090"/>
              </a:solidFill>
            </a:endParaRPr>
          </a:p>
        </p:txBody>
      </p:sp>
      <p:sp>
        <p:nvSpPr>
          <p:cNvPr id="4" name="ZoneTexte 3"/>
          <p:cNvSpPr txBox="1"/>
          <p:nvPr/>
        </p:nvSpPr>
        <p:spPr>
          <a:xfrm>
            <a:off x="457200" y="4523411"/>
            <a:ext cx="8239276" cy="1200328"/>
          </a:xfrm>
          <a:prstGeom prst="rect">
            <a:avLst/>
          </a:prstGeom>
          <a:noFill/>
        </p:spPr>
        <p:txBody>
          <a:bodyPr wrap="square" rtlCol="0">
            <a:spAutoFit/>
          </a:bodyPr>
          <a:lstStyle/>
          <a:p>
            <a:pPr algn="ctr"/>
            <a:r>
              <a:rPr lang="fr-FR" sz="2400" b="1" dirty="0">
                <a:solidFill>
                  <a:srgbClr val="FF0000"/>
                </a:solidFill>
              </a:rPr>
              <a:t> Ces déficiences ne sont pas directement et facilement observables, mais leurs importantes  conséquences sur le comportement peuvent l’être.</a:t>
            </a:r>
          </a:p>
        </p:txBody>
      </p:sp>
      <p:sp>
        <p:nvSpPr>
          <p:cNvPr id="8" name="Espace réservé du numéro de diapositive 7"/>
          <p:cNvSpPr>
            <a:spLocks noGrp="1"/>
          </p:cNvSpPr>
          <p:nvPr>
            <p:ph type="sldNum" sz="quarter" idx="12"/>
          </p:nvPr>
        </p:nvSpPr>
        <p:spPr/>
        <p:txBody>
          <a:bodyPr/>
          <a:lstStyle/>
          <a:p>
            <a:fld id="{57D14BEA-537B-AC40-B661-E1E6E826814E}" type="slidenum">
              <a:rPr lang="fr-FR" smtClean="0"/>
              <a:t>7</a:t>
            </a:fld>
            <a:endParaRPr lang="fr-FR"/>
          </a:p>
        </p:txBody>
      </p:sp>
      <p:sp>
        <p:nvSpPr>
          <p:cNvPr id="9" name="Espace réservé de la date 8"/>
          <p:cNvSpPr>
            <a:spLocks noGrp="1"/>
          </p:cNvSpPr>
          <p:nvPr>
            <p:ph type="dt" sz="half" idx="10"/>
          </p:nvPr>
        </p:nvSpPr>
        <p:spPr/>
        <p:txBody>
          <a:bodyPr/>
          <a:lstStyle/>
          <a:p>
            <a:r>
              <a:rPr lang="fr-FR"/>
              <a:t>10/10/23</a:t>
            </a:r>
          </a:p>
        </p:txBody>
      </p:sp>
      <p:sp>
        <p:nvSpPr>
          <p:cNvPr id="11"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67266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3" name="Espace réservé du contenu 2"/>
          <p:cNvSpPr>
            <a:spLocks noGrp="1"/>
          </p:cNvSpPr>
          <p:nvPr>
            <p:ph idx="1"/>
          </p:nvPr>
        </p:nvSpPr>
        <p:spPr>
          <a:xfrm>
            <a:off x="209491" y="1219200"/>
            <a:ext cx="5632509" cy="5247837"/>
          </a:xfrm>
        </p:spPr>
        <p:txBody>
          <a:bodyPr>
            <a:noAutofit/>
          </a:bodyPr>
          <a:lstStyle/>
          <a:p>
            <a:pPr marL="0" lvl="0" indent="0">
              <a:buNone/>
            </a:pPr>
            <a:r>
              <a:rPr lang="fr-FR" sz="2400" b="1" dirty="0">
                <a:solidFill>
                  <a:srgbClr val="FF0000"/>
                </a:solidFill>
              </a:rPr>
              <a:t>Cognition « froide »  (ne concerne pas les émotions)</a:t>
            </a:r>
          </a:p>
          <a:p>
            <a:pPr marL="0" lvl="0" indent="0">
              <a:buNone/>
            </a:pPr>
            <a:endParaRPr lang="fr-FR" sz="2400" b="1" dirty="0">
              <a:solidFill>
                <a:srgbClr val="FF0000"/>
              </a:solidFill>
            </a:endParaRPr>
          </a:p>
          <a:p>
            <a:pPr marL="0" lvl="0" indent="0">
              <a:buNone/>
            </a:pPr>
            <a:endParaRPr lang="fr-FR" sz="1100" b="1" dirty="0">
              <a:solidFill>
                <a:srgbClr val="FF0000"/>
              </a:solidFill>
            </a:endParaRPr>
          </a:p>
          <a:p>
            <a:pPr marL="0" indent="0">
              <a:buNone/>
            </a:pPr>
            <a:r>
              <a:rPr lang="fr-FR" sz="2000" b="1" dirty="0"/>
              <a:t>Attention, concentration : </a:t>
            </a:r>
            <a:r>
              <a:rPr lang="fr-FR" sz="1800" dirty="0"/>
              <a:t>distractibilité lors de la lecture, pour suivre une émission à la TV / difficulté à suivre une conversation, à prêter attention à une consigne</a:t>
            </a:r>
            <a:r>
              <a:rPr lang="is-IS" sz="1800" dirty="0"/>
              <a:t>…</a:t>
            </a:r>
            <a:endParaRPr lang="fr-FR" sz="1800" dirty="0"/>
          </a:p>
          <a:p>
            <a:pPr marL="0" indent="0">
              <a:buNone/>
            </a:pPr>
            <a:endParaRPr lang="fr-FR" sz="1800" dirty="0"/>
          </a:p>
          <a:p>
            <a:pPr marL="0" indent="0">
              <a:buNone/>
            </a:pPr>
            <a:endParaRPr lang="fr-FR" sz="1800" dirty="0"/>
          </a:p>
          <a:p>
            <a:pPr marL="0" indent="0">
              <a:buNone/>
            </a:pPr>
            <a:r>
              <a:rPr lang="fr-FR" sz="2000" b="1" dirty="0"/>
              <a:t>Mémoire : </a:t>
            </a:r>
            <a:r>
              <a:rPr lang="fr-FR" sz="1800" dirty="0"/>
              <a:t>difficultés à se rappeler ce qu’on vient d’entendre ou de lire, difficulté à apprendre de nouvelles informations, troubles de la mémoire des évènements personnels (mémoire autobiographique)</a:t>
            </a:r>
            <a:endParaRPr lang="fr-FR" sz="2000" b="1" dirty="0"/>
          </a:p>
        </p:txBody>
      </p:sp>
      <p:pic>
        <p:nvPicPr>
          <p:cNvPr id="6" name="Image 5"/>
          <p:cNvPicPr>
            <a:picLocks noChangeAspect="1"/>
          </p:cNvPicPr>
          <p:nvPr/>
        </p:nvPicPr>
        <p:blipFill>
          <a:blip r:embed="rId3"/>
          <a:stretch>
            <a:fillRect/>
          </a:stretch>
        </p:blipFill>
        <p:spPr>
          <a:xfrm>
            <a:off x="6460374" y="4739323"/>
            <a:ext cx="2073729" cy="1028700"/>
          </a:xfrm>
          <a:prstGeom prst="rect">
            <a:avLst/>
          </a:prstGeom>
        </p:spPr>
      </p:pic>
      <p:pic>
        <p:nvPicPr>
          <p:cNvPr id="7" name="Image 6"/>
          <p:cNvPicPr>
            <a:picLocks noChangeAspect="1"/>
          </p:cNvPicPr>
          <p:nvPr/>
        </p:nvPicPr>
        <p:blipFill>
          <a:blip r:embed="rId4"/>
          <a:stretch>
            <a:fillRect/>
          </a:stretch>
        </p:blipFill>
        <p:spPr>
          <a:xfrm>
            <a:off x="6460374" y="2984881"/>
            <a:ext cx="2052571" cy="994833"/>
          </a:xfrm>
          <a:prstGeom prst="rect">
            <a:avLst/>
          </a:prstGeom>
        </p:spPr>
      </p:pic>
      <p:sp>
        <p:nvSpPr>
          <p:cNvPr id="11" name="Espace réservé du numéro de diapositive 10"/>
          <p:cNvSpPr>
            <a:spLocks noGrp="1"/>
          </p:cNvSpPr>
          <p:nvPr>
            <p:ph type="sldNum" sz="quarter" idx="12"/>
          </p:nvPr>
        </p:nvSpPr>
        <p:spPr/>
        <p:txBody>
          <a:bodyPr/>
          <a:lstStyle/>
          <a:p>
            <a:fld id="{57D14BEA-537B-AC40-B661-E1E6E826814E}" type="slidenum">
              <a:rPr lang="fr-FR" smtClean="0"/>
              <a:t>8</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9"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66455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492" y="117390"/>
            <a:ext cx="8697144" cy="932477"/>
          </a:xfrm>
          <a:solidFill>
            <a:srgbClr val="000090"/>
          </a:solidFill>
        </p:spPr>
        <p:txBody>
          <a:bodyPr>
            <a:normAutofit/>
          </a:bodyPr>
          <a:lstStyle/>
          <a:p>
            <a:r>
              <a:rPr lang="fr-FR" sz="3200" dirty="0">
                <a:solidFill>
                  <a:schemeClr val="bg1"/>
                </a:solidFill>
              </a:rPr>
              <a:t>Quelles sont les fonctions cognitives concernées ?</a:t>
            </a:r>
          </a:p>
        </p:txBody>
      </p:sp>
      <p:sp>
        <p:nvSpPr>
          <p:cNvPr id="3" name="Espace réservé du contenu 2"/>
          <p:cNvSpPr>
            <a:spLocks noGrp="1"/>
          </p:cNvSpPr>
          <p:nvPr>
            <p:ph idx="1"/>
          </p:nvPr>
        </p:nvSpPr>
        <p:spPr>
          <a:xfrm>
            <a:off x="209491" y="1092505"/>
            <a:ext cx="5886213" cy="5271354"/>
          </a:xfrm>
        </p:spPr>
        <p:txBody>
          <a:bodyPr>
            <a:noAutofit/>
          </a:bodyPr>
          <a:lstStyle/>
          <a:p>
            <a:pPr marL="0" lvl="0" indent="0">
              <a:buNone/>
            </a:pPr>
            <a:r>
              <a:rPr lang="fr-FR" sz="2400" b="1" dirty="0">
                <a:solidFill>
                  <a:srgbClr val="FF0000"/>
                </a:solidFill>
              </a:rPr>
              <a:t>Cognition « froide »  (ne concerne pas les émotions)</a:t>
            </a:r>
          </a:p>
          <a:p>
            <a:pPr marL="0" lvl="0" indent="0">
              <a:buNone/>
            </a:pPr>
            <a:endParaRPr lang="fr-FR" sz="1100" b="1" dirty="0">
              <a:solidFill>
                <a:srgbClr val="FF0000"/>
              </a:solidFill>
            </a:endParaRPr>
          </a:p>
          <a:p>
            <a:pPr marL="0" indent="0">
              <a:buNone/>
            </a:pPr>
            <a:r>
              <a:rPr lang="fr-FR" sz="2000" b="1" dirty="0"/>
              <a:t>Vitesse de traitement : </a:t>
            </a:r>
            <a:r>
              <a:rPr lang="fr-FR" sz="1800" dirty="0"/>
              <a:t>lenteur intellectuelle, moindre réactivité, impression que le monde va trop vite</a:t>
            </a:r>
          </a:p>
          <a:p>
            <a:pPr marL="0" indent="0">
              <a:buNone/>
            </a:pPr>
            <a:endParaRPr lang="fr-FR" sz="1800" dirty="0"/>
          </a:p>
          <a:p>
            <a:pPr marL="0" indent="0">
              <a:buNone/>
            </a:pPr>
            <a:r>
              <a:rPr lang="fr-FR" sz="2000" b="1" dirty="0"/>
              <a:t>Fonctions exécutives</a:t>
            </a:r>
            <a:r>
              <a:rPr lang="fr-FR" sz="2000" dirty="0"/>
              <a:t> : </a:t>
            </a:r>
          </a:p>
          <a:p>
            <a:pPr>
              <a:buFontTx/>
              <a:buChar char="-"/>
            </a:pPr>
            <a:r>
              <a:rPr lang="fr-FR" sz="1800" dirty="0"/>
              <a:t>s’organiser pour mener une action complexe à son terme, en particulier s’il s’agit d’une tâche inhabituelle (qui n’est pas réalisée de manière automatique car routinière)</a:t>
            </a:r>
          </a:p>
          <a:p>
            <a:pPr>
              <a:buFontTx/>
              <a:buChar char="-"/>
            </a:pPr>
            <a:r>
              <a:rPr lang="fr-FR" sz="1800" dirty="0"/>
              <a:t>faire plusieurs choses en même temps, organiser et planifier différentes étapes d’une action et mener ces action à son terme</a:t>
            </a:r>
          </a:p>
          <a:p>
            <a:pPr>
              <a:buFontTx/>
              <a:buChar char="-"/>
            </a:pPr>
            <a:r>
              <a:rPr lang="fr-FR" sz="1800" dirty="0"/>
              <a:t>définir des priorités, avoir de nouvelles idées, s’adapter au contexte de manière flexible</a:t>
            </a:r>
            <a:r>
              <a:rPr lang="fr-FR" sz="2000" dirty="0"/>
              <a:t>, </a:t>
            </a:r>
            <a:r>
              <a:rPr lang="fr-FR" sz="1800" dirty="0"/>
              <a:t>changer de stratégie en cas d’obstacle, réviser son point de vue</a:t>
            </a:r>
            <a:endParaRPr lang="fr-FR" sz="2000" dirty="0"/>
          </a:p>
        </p:txBody>
      </p:sp>
      <p:pic>
        <p:nvPicPr>
          <p:cNvPr id="4" name="Image 3"/>
          <p:cNvPicPr>
            <a:picLocks noChangeAspect="1"/>
          </p:cNvPicPr>
          <p:nvPr/>
        </p:nvPicPr>
        <p:blipFill>
          <a:blip r:embed="rId3"/>
          <a:stretch>
            <a:fillRect/>
          </a:stretch>
        </p:blipFill>
        <p:spPr>
          <a:xfrm>
            <a:off x="6095704" y="4411751"/>
            <a:ext cx="2810932" cy="826745"/>
          </a:xfrm>
          <a:prstGeom prst="rect">
            <a:avLst/>
          </a:prstGeom>
        </p:spPr>
      </p:pic>
      <p:pic>
        <p:nvPicPr>
          <p:cNvPr id="5" name="Image 4"/>
          <p:cNvPicPr>
            <a:picLocks noChangeAspect="1"/>
          </p:cNvPicPr>
          <p:nvPr/>
        </p:nvPicPr>
        <p:blipFill>
          <a:blip r:embed="rId4"/>
          <a:stretch>
            <a:fillRect/>
          </a:stretch>
        </p:blipFill>
        <p:spPr>
          <a:xfrm>
            <a:off x="6460373" y="2167834"/>
            <a:ext cx="2073729" cy="939300"/>
          </a:xfrm>
          <a:prstGeom prst="rect">
            <a:avLst/>
          </a:prstGeom>
        </p:spPr>
      </p:pic>
      <p:sp>
        <p:nvSpPr>
          <p:cNvPr id="11" name="Espace réservé du numéro de diapositive 10"/>
          <p:cNvSpPr>
            <a:spLocks noGrp="1"/>
          </p:cNvSpPr>
          <p:nvPr>
            <p:ph type="sldNum" sz="quarter" idx="12"/>
          </p:nvPr>
        </p:nvSpPr>
        <p:spPr/>
        <p:txBody>
          <a:bodyPr/>
          <a:lstStyle/>
          <a:p>
            <a:fld id="{57D14BEA-537B-AC40-B661-E1E6E826814E}" type="slidenum">
              <a:rPr lang="fr-FR" smtClean="0"/>
              <a:t>9</a:t>
            </a:fld>
            <a:endParaRPr lang="fr-FR"/>
          </a:p>
        </p:txBody>
      </p:sp>
      <p:sp>
        <p:nvSpPr>
          <p:cNvPr id="12" name="Espace réservé de la date 11"/>
          <p:cNvSpPr>
            <a:spLocks noGrp="1"/>
          </p:cNvSpPr>
          <p:nvPr>
            <p:ph type="dt" sz="half" idx="10"/>
          </p:nvPr>
        </p:nvSpPr>
        <p:spPr/>
        <p:txBody>
          <a:bodyPr/>
          <a:lstStyle/>
          <a:p>
            <a:r>
              <a:rPr lang="fr-FR"/>
              <a:t>10/10/23</a:t>
            </a:r>
          </a:p>
        </p:txBody>
      </p:sp>
      <p:sp>
        <p:nvSpPr>
          <p:cNvPr id="9" name="Espace réservé du pied de page 8"/>
          <p:cNvSpPr>
            <a:spLocks noGrp="1"/>
          </p:cNvSpPr>
          <p:nvPr>
            <p:ph type="ftr" sz="quarter" idx="11"/>
          </p:nvPr>
        </p:nvSpPr>
        <p:spPr>
          <a:xfrm>
            <a:off x="3124199" y="6356350"/>
            <a:ext cx="3585463" cy="365125"/>
          </a:xfrm>
        </p:spPr>
        <p:txBody>
          <a:bodyPr/>
          <a:lstStyle/>
          <a:p>
            <a:r>
              <a:rPr lang="fr-FR" dirty="0"/>
              <a:t>Santé Mentale France </a:t>
            </a:r>
          </a:p>
          <a:p>
            <a:r>
              <a:rPr lang="fr-FR" dirty="0"/>
              <a:t>Autonomie à domicile : quels accompagnements ?</a:t>
            </a:r>
          </a:p>
        </p:txBody>
      </p:sp>
    </p:spTree>
    <p:extLst>
      <p:ext uri="{BB962C8B-B14F-4D97-AF65-F5344CB8AC3E}">
        <p14:creationId xmlns:p14="http://schemas.microsoft.com/office/powerpoint/2010/main" val="346806353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1233</TotalTime>
  <Words>2916</Words>
  <Application>Microsoft Office PowerPoint</Application>
  <PresentationFormat>Affichage à l'écran (4:3)</PresentationFormat>
  <Paragraphs>357</Paragraphs>
  <Slides>28</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Times New Roman</vt:lpstr>
      <vt:lpstr>Wingdings</vt:lpstr>
      <vt:lpstr>Thème Office</vt:lpstr>
      <vt:lpstr>Altérations des fonctions mentales, cognitives, psychiques, retentissement fonctionnel et handicap </vt:lpstr>
      <vt:lpstr>Les déficits cognitifs sont des déterminants essentiels et communs du handicap des personnes vivant avec un trouble du neuro-développement ou un trouble psychiatrique sévère et persistant</vt:lpstr>
      <vt:lpstr>Présentation PowerPoint</vt:lpstr>
      <vt:lpstr>Ces déficiences cognitives  sont de mieux en mieux connues </vt:lpstr>
      <vt:lpstr>Ces déficiences cognitives  sont de mieux en mieux connues </vt:lpstr>
      <vt:lpstr>Ces déficiences cognitives  ont des caractéristiques communes </vt:lpstr>
      <vt:lpstr>Ces déficiences cognitives  ont des caractéristiques communes </vt:lpstr>
      <vt:lpstr>Quelles sont les fonctions cognitives concernées ?</vt:lpstr>
      <vt:lpstr>Quelles sont les fonctions cognitives concernées ?</vt:lpstr>
      <vt:lpstr>Quelles sont les fonctions cognitives concernées ?</vt:lpstr>
      <vt:lpstr>Quelles sont les fonctions cognitives concernées ?</vt:lpstr>
      <vt:lpstr>Quelles sont les fonctions cognitives concernées ?</vt:lpstr>
      <vt:lpstr>Quelles sont les fonctions cognitives concernées ?</vt:lpstr>
      <vt:lpstr>Présentation PowerPoint</vt:lpstr>
      <vt:lpstr>Présentation PowerPoint</vt:lpstr>
      <vt:lpstr>Présentation PowerPoint</vt:lpstr>
      <vt:lpstr>Quelles sont les fonctions cognitives concernées ?</vt:lpstr>
      <vt:lpstr>Comment mesure-t-on la motivation?</vt:lpstr>
      <vt:lpstr>Différents types d’altérations de la motivation</vt:lpstr>
      <vt:lpstr>Quelles sont les fonctions cognitives concernées ?</vt:lpstr>
      <vt:lpstr>Quelles sont les fonctions cognitives concernées ?</vt:lpstr>
      <vt:lpstr>Il est possible de mesurer de manière valide le retentissement fonctionnel de ces troubles cognitifs</vt:lpstr>
      <vt:lpstr>Exemple d’item concernant les capacités cognitives  </vt:lpstr>
      <vt:lpstr>Il est possible de mesurer de manière valide le retentissement fonctionnel de ces troubles cognitifs</vt:lpstr>
      <vt:lpstr>Cette logique a été adoptée par le groupe de la commission Leguay pour l’élaboration de ses propositions sur l’annexe 2.5 : Associer les expertises scientifiques et les expertises d’usage</vt:lpstr>
      <vt:lpstr>Analyse de l’annexe 2.5 au regard des altérations de fonctions mentales, cognitives et psychiques</vt:lpstr>
      <vt:lpstr>Analyse de l’annexe 2.5 au regard des altérations de fonctions mentales, cognitives et psychiques</vt:lpstr>
      <vt:lpstr>Pour en savoir plus </vt:lpstr>
    </vt:vector>
  </TitlesOfParts>
  <Company>UVSQ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christine passerieux</dc:creator>
  <cp:lastModifiedBy>clement bonnet</cp:lastModifiedBy>
  <cp:revision>69</cp:revision>
  <dcterms:created xsi:type="dcterms:W3CDTF">2023-03-15T13:25:49Z</dcterms:created>
  <dcterms:modified xsi:type="dcterms:W3CDTF">2023-10-09T07:13:10Z</dcterms:modified>
</cp:coreProperties>
</file>